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60"/>
  </p:notesMasterIdLst>
  <p:sldIdLst>
    <p:sldId id="256" r:id="rId4"/>
    <p:sldId id="262" r:id="rId5"/>
    <p:sldId id="300" r:id="rId6"/>
    <p:sldId id="259" r:id="rId7"/>
    <p:sldId id="260" r:id="rId8"/>
    <p:sldId id="301" r:id="rId9"/>
    <p:sldId id="302" r:id="rId10"/>
    <p:sldId id="264" r:id="rId11"/>
    <p:sldId id="266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276" r:id="rId20"/>
    <p:sldId id="310" r:id="rId21"/>
    <p:sldId id="311" r:id="rId22"/>
    <p:sldId id="312" r:id="rId23"/>
    <p:sldId id="278" r:id="rId24"/>
    <p:sldId id="313" r:id="rId25"/>
    <p:sldId id="257" r:id="rId26"/>
    <p:sldId id="258" r:id="rId27"/>
    <p:sldId id="263" r:id="rId28"/>
    <p:sldId id="284" r:id="rId29"/>
    <p:sldId id="285" r:id="rId30"/>
    <p:sldId id="286" r:id="rId31"/>
    <p:sldId id="287" r:id="rId32"/>
    <p:sldId id="282" r:id="rId33"/>
    <p:sldId id="290" r:id="rId34"/>
    <p:sldId id="291" r:id="rId35"/>
    <p:sldId id="283" r:id="rId36"/>
    <p:sldId id="289" r:id="rId37"/>
    <p:sldId id="293" r:id="rId38"/>
    <p:sldId id="292" r:id="rId39"/>
    <p:sldId id="288" r:id="rId40"/>
    <p:sldId id="295" r:id="rId41"/>
    <p:sldId id="281" r:id="rId42"/>
    <p:sldId id="294" r:id="rId43"/>
    <p:sldId id="297" r:id="rId44"/>
    <p:sldId id="298" r:id="rId45"/>
    <p:sldId id="296" r:id="rId46"/>
    <p:sldId id="280" r:id="rId47"/>
    <p:sldId id="261" r:id="rId48"/>
    <p:sldId id="269" r:id="rId49"/>
    <p:sldId id="268" r:id="rId50"/>
    <p:sldId id="277" r:id="rId51"/>
    <p:sldId id="270" r:id="rId52"/>
    <p:sldId id="271" r:id="rId53"/>
    <p:sldId id="272" r:id="rId54"/>
    <p:sldId id="273" r:id="rId55"/>
    <p:sldId id="274" r:id="rId56"/>
    <p:sldId id="275" r:id="rId57"/>
    <p:sldId id="279" r:id="rId58"/>
    <p:sldId id="299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kdu0825@naver.com" initials="k" lastIdx="1" clrIdx="0">
    <p:extLst>
      <p:ext uri="{19B8F6BF-5375-455C-9EA6-DF929625EA0E}">
        <p15:presenceInfo xmlns:p15="http://schemas.microsoft.com/office/powerpoint/2012/main" userId="09851a3da765d8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45C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38" d="100"/>
          <a:sy n="38" d="100"/>
        </p:scale>
        <p:origin x="82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commentAuthors" Target="commentAuthor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6T22:27:13.709" idx="1">
    <p:pos x="7152" y="47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6T22:27:13.709" idx="1">
    <p:pos x="7152" y="47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6T22:27:13.709" idx="1">
    <p:pos x="7152" y="47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6T22:27:13.709" idx="1">
    <p:pos x="7152" y="47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592FB-F67E-411E-99B2-D25DAD163522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8936F-7EC3-4AC8-B6CD-6EE2EDB4E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23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467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679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393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1128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3021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1586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2858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0817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4393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1184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4902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601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8118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805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01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728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6638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51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B34FC-AF6F-4551-8284-E90800020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110274-4333-42F8-8BA2-200CE80B3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37148F-5A2F-400C-9E21-0309C273E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FAAC-39D9-4AE1-A947-E67C9E75359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E53699-C199-4AD1-94CC-345000182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41F492-C14E-42F9-B299-0DEE4E58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0719E-8C99-471D-AEC7-66B9C3E90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493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87767-06E2-4AC6-AB56-0E62BE880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E8BFC5-A52C-46F1-A415-6A7FD6918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BDCC74-B192-439B-8AB7-F0AC5C98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FAAC-39D9-4AE1-A947-E67C9E75359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67B8C-32AA-4F9C-B591-FD0828E2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60216D-26C0-47FD-8473-F24C14C4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0719E-8C99-471D-AEC7-66B9C3E90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41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9B962E-9962-4FCF-AC85-4B7D58A50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BEB017-C155-47FC-A4F6-5BD330DE9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ADD8FD-53B0-4F40-9D72-B9788A1F2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FAAC-39D9-4AE1-A947-E67C9E75359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80DED-7451-4F97-92E2-474889FB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A71126-60E3-4745-86FC-0D092AF91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0719E-8C99-471D-AEC7-66B9C3E90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931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109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1522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9989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3956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6287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0655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6488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5689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F7A78-5647-43C0-8BE5-F348F174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232F4-62A5-42C6-A057-933154436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C9A1B-21DC-456B-922B-619752DA5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FAAC-39D9-4AE1-A947-E67C9E75359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D65C73-B711-47E2-8BE7-944A05A7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BA4FA6-DE82-4CBE-A7D1-B02C5A4B8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0719E-8C99-471D-AEC7-66B9C3E90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3441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82429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8189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68498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529A-FACF-424F-A957-1AEC9444B02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9727-0B7E-46AF-A66F-7AAFC3E6B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518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529A-FACF-424F-A957-1AEC9444B02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9727-0B7E-46AF-A66F-7AAFC3E6B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5677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529A-FACF-424F-A957-1AEC9444B02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9727-0B7E-46AF-A66F-7AAFC3E6B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298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529A-FACF-424F-A957-1AEC9444B02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9727-0B7E-46AF-A66F-7AAFC3E6B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66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529A-FACF-424F-A957-1AEC9444B02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9727-0B7E-46AF-A66F-7AAFC3E6B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8919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529A-FACF-424F-A957-1AEC9444B02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9727-0B7E-46AF-A66F-7AAFC3E6B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4062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529A-FACF-424F-A957-1AEC9444B02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9727-0B7E-46AF-A66F-7AAFC3E6B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793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281B2-06D6-48C1-A322-08B8EBC8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A1C169-4C68-489B-8A74-8E62CF26D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AFDD53-8678-4DE5-8CA6-282E13CB4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FAAC-39D9-4AE1-A947-E67C9E75359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42C78-4C23-44B5-A5E5-4700F42A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0E654-9026-4B75-9048-4B87074E6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0719E-8C99-471D-AEC7-66B9C3E90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5574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529A-FACF-424F-A957-1AEC9444B02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9727-0B7E-46AF-A66F-7AAFC3E6B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494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529A-FACF-424F-A957-1AEC9444B02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9727-0B7E-46AF-A66F-7AAFC3E6B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998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529A-FACF-424F-A957-1AEC9444B02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9727-0B7E-46AF-A66F-7AAFC3E6B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8128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529A-FACF-424F-A957-1AEC9444B02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9727-0B7E-46AF-A66F-7AAFC3E6B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0174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529A-FACF-424F-A957-1AEC9444B02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9727-0B7E-46AF-A66F-7AAFC3E6BE7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68584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529A-FACF-424F-A957-1AEC9444B02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9727-0B7E-46AF-A66F-7AAFC3E6B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7672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529A-FACF-424F-A957-1AEC9444B02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9727-0B7E-46AF-A66F-7AAFC3E6B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5026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529A-FACF-424F-A957-1AEC9444B02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9727-0B7E-46AF-A66F-7AAFC3E6B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5380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529A-FACF-424F-A957-1AEC9444B02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9727-0B7E-46AF-A66F-7AAFC3E6B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8364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529A-FACF-424F-A957-1AEC9444B02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9727-0B7E-46AF-A66F-7AAFC3E6B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57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EF85B-E606-402A-88BC-59B401AA4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FA20C-0B4F-479E-BADC-816889EC10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0C402D-38AD-48B8-9F97-B5F98AC41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D1AE2A-1F16-4B73-998A-63CAC7E1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FAAC-39D9-4AE1-A947-E67C9E75359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D2D946-62BE-4FA4-B9D8-52E3C7967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E237C-561D-45EF-B0FB-8F7D9FD0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0719E-8C99-471D-AEC7-66B9C3E90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6937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C9449C0-B038-4879-B7B9-014EE73B294D}" type="datetime1">
              <a:rPr lang="ko-KR" altLang="en-US" smtClean="0"/>
              <a:pPr/>
              <a:t>2021-01-07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384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62712-37BA-43C3-BE5C-CCF522B1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F81C1D-6F06-4B6D-A952-3326D01F4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427F19-33B2-460A-8A37-F28BBF459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293CF3-0EA5-450B-903E-003CFF3C9F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765658-2782-4E72-8042-15314D7C61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ECF204-638B-4E77-81AE-81224CFC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FAAC-39D9-4AE1-A947-E67C9E75359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45E5FE-5F06-4D0A-9B0A-737F2E7EF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30CBD1-BABE-482A-AE47-D4DD6351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0719E-8C99-471D-AEC7-66B9C3E90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008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C7BA92-B1BD-45C0-8E2B-8DA9409A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6EEDBF-9F54-41B8-8EA1-10975B65A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FAAC-39D9-4AE1-A947-E67C9E75359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CF85AE-8289-4315-8A2A-A45B742A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DDC233-BBDE-4DF4-9484-85FC279A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0719E-8C99-471D-AEC7-66B9C3E90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360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ED04C97-F548-43F6-9C50-BD378CD5C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FAAC-39D9-4AE1-A947-E67C9E75359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33F02F-52BA-4D57-A02D-310102095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32FA33-5B6F-4F83-B26C-64EB8F29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0719E-8C99-471D-AEC7-66B9C3E90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88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6B5B6-87EB-45E4-A6EC-D39B25EDC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2D13C-8B58-4A06-BAC9-7DA6A4A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321BB-7E9A-4AC3-B96C-ABBE26166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F054BE-C609-46A0-89B6-F019981C4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FAAC-39D9-4AE1-A947-E67C9E75359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65345C-A44A-431F-B10E-4375564B2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B6BBC3-0623-4359-8961-A5C9D768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0719E-8C99-471D-AEC7-66B9C3E90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643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EFF6C-3919-4B3F-A2EC-87A8B2801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8CB419-25C9-4E4F-A82E-C0FD1ABCDA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540981-4706-44F4-BB71-29EC4F274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CBFB35-2C59-4211-A709-FB392A4C6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FAAC-39D9-4AE1-A947-E67C9E75359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4F2252-F192-4ED5-8A4B-9E0DA2245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61620F-A7D8-4A69-86EC-26F01307B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0719E-8C99-471D-AEC7-66B9C3E90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189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66B1F5-5545-4C98-8B5F-CF18129C6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42C100-C0C3-41F7-8347-81FBEC246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003563-3FCE-4235-A99C-728562DAE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5FAAC-39D9-4AE1-A947-E67C9E75359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D77419-5791-4F12-8DA1-DA39C14AD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594CDA-A60E-4E8D-A628-7F00A2BD9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0719E-8C99-471D-AEC7-66B9C3E908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386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6205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8C3529A-FACF-424F-A957-1AEC9444B020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3A29727-0B7E-46AF-A66F-7AAFC3E6B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819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570937"/>
            <a:ext cx="9144000" cy="74094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7</a:t>
            </a:r>
            <a:r>
              <a:rPr lang="ko-KR" altLang="en-US" sz="4000" dirty="0"/>
              <a:t>장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48989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딥러닝을</a:t>
            </a:r>
            <a:r>
              <a:rPr lang="ko-KR" altLang="en-US" sz="4000" dirty="0"/>
              <a:t> 위한 고급 도구</a:t>
            </a:r>
          </a:p>
        </p:txBody>
      </p:sp>
    </p:spTree>
    <p:extLst>
      <p:ext uri="{BB962C8B-B14F-4D97-AF65-F5344CB8AC3E}">
        <p14:creationId xmlns:p14="http://schemas.microsoft.com/office/powerpoint/2010/main" val="2536895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4955"/>
          </a:xfrm>
        </p:spPr>
        <p:txBody>
          <a:bodyPr>
            <a:normAutofit/>
          </a:bodyPr>
          <a:lstStyle/>
          <a:p>
            <a:r>
              <a:rPr lang="en-US" altLang="ko-KR" sz="1200" dirty="0"/>
              <a:t>7.2 </a:t>
            </a:r>
            <a:r>
              <a:rPr lang="ko-KR" altLang="en-US" sz="1200" dirty="0" err="1"/>
              <a:t>케라스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콜백과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텐서보드를</a:t>
            </a:r>
            <a:r>
              <a:rPr lang="ko-KR" altLang="en-US" sz="1200" dirty="0"/>
              <a:t> 사용한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딥러닝</a:t>
            </a:r>
            <a:r>
              <a:rPr lang="ko-KR" altLang="en-US" sz="1200" dirty="0"/>
              <a:t> 모델 검사와 모니터링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838200" y="840104"/>
            <a:ext cx="10515600" cy="580453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en-US" altLang="ko-KR" sz="2500" dirty="0">
                <a:solidFill>
                  <a:srgbClr val="00B0F0"/>
                </a:solidFill>
              </a:rPr>
              <a:t> </a:t>
            </a:r>
            <a:r>
              <a:rPr lang="en-US" altLang="ko-KR" sz="2500" dirty="0" err="1">
                <a:solidFill>
                  <a:srgbClr val="00B0F0"/>
                </a:solidFill>
              </a:rPr>
              <a:t>ReduceLROnPlateau</a:t>
            </a:r>
            <a:r>
              <a:rPr lang="en-US" altLang="ko-KR" sz="2500" dirty="0">
                <a:solidFill>
                  <a:srgbClr val="00B0F0"/>
                </a:solidFill>
              </a:rPr>
              <a:t> </a:t>
            </a:r>
            <a:r>
              <a:rPr lang="ko-KR" altLang="en-US" sz="2500" dirty="0" err="1">
                <a:solidFill>
                  <a:srgbClr val="00B0F0"/>
                </a:solidFill>
              </a:rPr>
              <a:t>콜백</a:t>
            </a:r>
            <a:endParaRPr lang="en-US" altLang="ko-KR" sz="25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ko-KR" altLang="en-US" sz="2000" dirty="0"/>
              <a:t>검증 손실이 향상되지 않을 때 </a:t>
            </a:r>
            <a:r>
              <a:rPr lang="ko-KR" altLang="en-US" sz="2000" dirty="0" err="1"/>
              <a:t>학습률을</a:t>
            </a:r>
            <a:r>
              <a:rPr lang="ko-KR" altLang="en-US" sz="2000" dirty="0"/>
              <a:t> 작게 할 수 있다</a:t>
            </a:r>
            <a:r>
              <a:rPr lang="en-US" altLang="ko-KR" sz="2000" dirty="0"/>
              <a:t>. </a:t>
            </a:r>
            <a:r>
              <a:rPr lang="ko-KR" altLang="en-US" sz="2000" dirty="0" err="1"/>
              <a:t>학습률을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작게하거나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크게 하면 훈련 도중 지역 최솟값에서 효과적으로 빠져나올 수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1500" dirty="0"/>
              <a:t>Import </a:t>
            </a:r>
            <a:r>
              <a:rPr lang="en-US" altLang="ko-KR" sz="1500" dirty="0" err="1"/>
              <a:t>keras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 err="1"/>
              <a:t>Callbacks_list</a:t>
            </a:r>
            <a:r>
              <a:rPr lang="en-US" altLang="ko-KR" sz="1500" dirty="0"/>
              <a:t> = [</a:t>
            </a:r>
          </a:p>
          <a:p>
            <a:pPr marL="0" indent="0">
              <a:buNone/>
            </a:pPr>
            <a:r>
              <a:rPr lang="en-US" altLang="ko-KR" sz="1500" dirty="0"/>
              <a:t>	</a:t>
            </a:r>
            <a:r>
              <a:rPr lang="en-US" altLang="ko-KR" sz="1500" dirty="0" err="1"/>
              <a:t>keras.callbacks.ReduceLROnPlateau</a:t>
            </a:r>
            <a:r>
              <a:rPr lang="en-US" altLang="ko-KR" sz="1500" dirty="0"/>
              <a:t>(                        </a:t>
            </a:r>
          </a:p>
          <a:p>
            <a:pPr marL="0" indent="0">
              <a:buNone/>
            </a:pPr>
            <a:r>
              <a:rPr lang="en-US" altLang="ko-KR" sz="1500" dirty="0"/>
              <a:t>	      monitor = ‘</a:t>
            </a:r>
            <a:r>
              <a:rPr lang="en-US" altLang="ko-KR" sz="1500" dirty="0" err="1"/>
              <a:t>val_loss</a:t>
            </a:r>
            <a:r>
              <a:rPr lang="en-US" altLang="ko-KR" sz="1500" dirty="0"/>
              <a:t>’ ,                               #</a:t>
            </a:r>
            <a:r>
              <a:rPr lang="ko-KR" altLang="en-US" sz="1500" dirty="0"/>
              <a:t>모델의 검증 손실을 모니터링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/>
              <a:t>	      factor = 0.1,                                              #</a:t>
            </a:r>
            <a:r>
              <a:rPr lang="ko-KR" altLang="en-US" sz="1500" dirty="0" err="1"/>
              <a:t>콜백이</a:t>
            </a:r>
            <a:r>
              <a:rPr lang="ko-KR" altLang="en-US" sz="1500" dirty="0"/>
              <a:t> 호출될 때 </a:t>
            </a:r>
            <a:r>
              <a:rPr lang="ko-KR" altLang="en-US" sz="1500" dirty="0" err="1"/>
              <a:t>학습률을</a:t>
            </a:r>
            <a:r>
              <a:rPr lang="ko-KR" altLang="en-US" sz="1500" dirty="0"/>
              <a:t> </a:t>
            </a:r>
            <a:r>
              <a:rPr lang="en-US" altLang="ko-KR" sz="1500" dirty="0"/>
              <a:t>10</a:t>
            </a:r>
            <a:r>
              <a:rPr lang="ko-KR" altLang="en-US" sz="1500" dirty="0"/>
              <a:t>배로 줄임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/>
              <a:t>	      patience = 10,                                            #</a:t>
            </a:r>
            <a:r>
              <a:rPr lang="ko-KR" altLang="en-US" sz="1500" dirty="0"/>
              <a:t>검증 손실이 </a:t>
            </a:r>
            <a:r>
              <a:rPr lang="en-US" altLang="ko-KR" sz="1500" dirty="0"/>
              <a:t>10</a:t>
            </a:r>
            <a:r>
              <a:rPr lang="ko-KR" altLang="en-US" sz="1500" dirty="0" err="1"/>
              <a:t>에포크동안</a:t>
            </a:r>
            <a:r>
              <a:rPr lang="ko-KR" altLang="en-US" sz="1500" dirty="0"/>
              <a:t>  좋아지지 않으면 </a:t>
            </a:r>
            <a:r>
              <a:rPr lang="ko-KR" altLang="en-US" sz="1500" dirty="0" err="1"/>
              <a:t>콜백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/>
              <a:t>	)</a:t>
            </a:r>
          </a:p>
          <a:p>
            <a:pPr marL="0" indent="0">
              <a:buNone/>
            </a:pPr>
            <a:r>
              <a:rPr lang="en-US" altLang="ko-KR" sz="1500" dirty="0"/>
              <a:t>]</a:t>
            </a:r>
          </a:p>
          <a:p>
            <a:pPr marL="0" indent="0">
              <a:buNone/>
            </a:pPr>
            <a:r>
              <a:rPr lang="en-US" altLang="ko-KR" sz="1500" dirty="0" err="1"/>
              <a:t>Model.fit</a:t>
            </a:r>
            <a:r>
              <a:rPr lang="en-US" altLang="ko-KR" sz="1500" dirty="0"/>
              <a:t>(x, y,</a:t>
            </a:r>
          </a:p>
          <a:p>
            <a:pPr marL="0" indent="0">
              <a:buNone/>
            </a:pPr>
            <a:r>
              <a:rPr lang="en-US" altLang="ko-KR" sz="1500" dirty="0"/>
              <a:t>	epochs = 10,</a:t>
            </a:r>
          </a:p>
          <a:p>
            <a:pPr marL="0" indent="0">
              <a:buNone/>
            </a:pPr>
            <a:r>
              <a:rPr lang="en-US" altLang="ko-KR" sz="1500" dirty="0"/>
              <a:t>	</a:t>
            </a:r>
            <a:r>
              <a:rPr lang="en-US" altLang="ko-KR" sz="1500" dirty="0" err="1"/>
              <a:t>batch_size</a:t>
            </a:r>
            <a:r>
              <a:rPr lang="en-US" altLang="ko-KR" sz="1500" dirty="0"/>
              <a:t> = 32,</a:t>
            </a:r>
          </a:p>
          <a:p>
            <a:pPr marL="0" indent="0">
              <a:buNone/>
            </a:pPr>
            <a:r>
              <a:rPr lang="en-US" altLang="ko-KR" sz="1500" dirty="0"/>
              <a:t>	callbacks = </a:t>
            </a:r>
            <a:r>
              <a:rPr lang="en-US" altLang="ko-KR" sz="1500" dirty="0" err="1"/>
              <a:t>callbacks_list</a:t>
            </a:r>
            <a:r>
              <a:rPr lang="en-US" altLang="ko-KR" sz="1500" dirty="0"/>
              <a:t>,</a:t>
            </a:r>
          </a:p>
          <a:p>
            <a:pPr marL="0" indent="0">
              <a:buNone/>
            </a:pPr>
            <a:r>
              <a:rPr lang="en-US" altLang="ko-KR" sz="1500" dirty="0"/>
              <a:t>	</a:t>
            </a:r>
            <a:r>
              <a:rPr lang="en-US" altLang="ko-KR" sz="1500" dirty="0" err="1"/>
              <a:t>validation_data</a:t>
            </a:r>
            <a:r>
              <a:rPr lang="en-US" altLang="ko-KR" sz="1500" dirty="0"/>
              <a:t> = (</a:t>
            </a:r>
            <a:r>
              <a:rPr lang="en-US" altLang="ko-KR" sz="1500" dirty="0" err="1"/>
              <a:t>x_val</a:t>
            </a:r>
            <a:r>
              <a:rPr lang="en-US" altLang="ko-KR" sz="1500" dirty="0"/>
              <a:t>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221551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4955"/>
          </a:xfrm>
        </p:spPr>
        <p:txBody>
          <a:bodyPr>
            <a:normAutofit/>
          </a:bodyPr>
          <a:lstStyle/>
          <a:p>
            <a:r>
              <a:rPr lang="en-US" altLang="ko-KR" sz="1200" dirty="0"/>
              <a:t>7.2 </a:t>
            </a:r>
            <a:r>
              <a:rPr lang="ko-KR" altLang="en-US" sz="1200" dirty="0" err="1"/>
              <a:t>케라스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콜백과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텐서보드를</a:t>
            </a:r>
            <a:r>
              <a:rPr lang="ko-KR" altLang="en-US" sz="1200" dirty="0"/>
              <a:t> 사용한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딥러닝</a:t>
            </a:r>
            <a:r>
              <a:rPr lang="ko-KR" altLang="en-US" sz="1200" dirty="0"/>
              <a:t> 모델 검사와 모니터링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838200" y="840104"/>
            <a:ext cx="10515600" cy="5804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en-US" altLang="ko-KR" sz="2500" dirty="0">
                <a:solidFill>
                  <a:srgbClr val="00B0F0"/>
                </a:solidFill>
              </a:rPr>
              <a:t> </a:t>
            </a:r>
            <a:r>
              <a:rPr lang="ko-KR" altLang="en-US" sz="2500" dirty="0" err="1">
                <a:solidFill>
                  <a:srgbClr val="00B0F0"/>
                </a:solidFill>
              </a:rPr>
              <a:t>텐서보드</a:t>
            </a:r>
            <a:r>
              <a:rPr lang="ko-KR" altLang="en-US" sz="2500" dirty="0">
                <a:solidFill>
                  <a:srgbClr val="00B0F0"/>
                </a:solidFill>
              </a:rPr>
              <a:t> </a:t>
            </a:r>
            <a:r>
              <a:rPr lang="en-US" altLang="ko-KR" sz="2500" dirty="0">
                <a:solidFill>
                  <a:srgbClr val="00B0F0"/>
                </a:solidFill>
              </a:rPr>
              <a:t>: </a:t>
            </a:r>
            <a:r>
              <a:rPr lang="ko-KR" altLang="en-US" sz="2500" dirty="0" err="1">
                <a:solidFill>
                  <a:srgbClr val="00B0F0"/>
                </a:solidFill>
              </a:rPr>
              <a:t>텐서플로의</a:t>
            </a:r>
            <a:r>
              <a:rPr lang="ko-KR" altLang="en-US" sz="2500" dirty="0">
                <a:solidFill>
                  <a:srgbClr val="00B0F0"/>
                </a:solidFill>
              </a:rPr>
              <a:t> 시각화 프레임워크</a:t>
            </a:r>
            <a:endParaRPr lang="en-US" altLang="ko-KR" sz="25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ko-KR" altLang="en-US" sz="2000" dirty="0"/>
              <a:t>훈련 모델의 내부에서 일어나는 모든 것을 시각적으로 모니터링할 수 있게 도와준다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훈련하는 동안 측정 지표를 시각적으로 모니터링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모델 구조를 시각화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활성화 출력과 </a:t>
            </a:r>
            <a:r>
              <a:rPr lang="ko-KR" altLang="en-US" sz="2000" dirty="0" err="1"/>
              <a:t>그래디언트의</a:t>
            </a:r>
            <a:r>
              <a:rPr lang="ko-KR" altLang="en-US" sz="2000" dirty="0"/>
              <a:t> 히스토그램을 그림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3D</a:t>
            </a:r>
            <a:r>
              <a:rPr lang="ko-KR" altLang="en-US" sz="2000" dirty="0"/>
              <a:t>로 </a:t>
            </a:r>
            <a:r>
              <a:rPr lang="ko-KR" altLang="en-US" sz="2000" dirty="0" err="1"/>
              <a:t>임베딩을</a:t>
            </a:r>
            <a:r>
              <a:rPr lang="ko-KR" altLang="en-US" sz="2000" dirty="0"/>
              <a:t> 표현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451059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1012" y="648070"/>
            <a:ext cx="8689976" cy="1643847"/>
          </a:xfrm>
        </p:spPr>
        <p:txBody>
          <a:bodyPr rtlCol="0"/>
          <a:lstStyle/>
          <a:p>
            <a:pPr rtl="0"/>
            <a:r>
              <a:rPr lang="en-US" altLang="ko-KR" b="1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7.3 </a:t>
            </a:r>
            <a:r>
              <a:rPr lang="ko-KR" altLang="en-US" b="1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모델의 성능을 최대로</a:t>
            </a:r>
            <a:br>
              <a:rPr lang="en-US" altLang="ko-KR" b="1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</a:br>
            <a:r>
              <a:rPr lang="ko-KR" altLang="en-US" b="1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    끌어올리기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1626765" y="2996952"/>
            <a:ext cx="8735325" cy="175260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sz="2000" b="1" dirty="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7.3.1 </a:t>
            </a:r>
            <a:r>
              <a:rPr lang="ko-KR" altLang="en-US" sz="2000" b="1" dirty="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고급 구조 패턴</a:t>
            </a:r>
            <a:endParaRPr lang="en-US" altLang="ko-KR" sz="2000" b="1" dirty="0">
              <a:solidFill>
                <a:schemeClr val="tx1">
                  <a:lumMod val="85000"/>
                </a:schemeClr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rtl="0"/>
            <a:endParaRPr lang="en-US" altLang="ko-KR" sz="2000" b="1" dirty="0">
              <a:solidFill>
                <a:schemeClr val="tx1">
                  <a:lumMod val="85000"/>
                </a:schemeClr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rtl="0"/>
            <a:r>
              <a:rPr lang="en-US" altLang="ko-KR" sz="2000" b="1" dirty="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7.3.2 </a:t>
            </a:r>
            <a:r>
              <a:rPr lang="ko-KR" altLang="en-US" sz="2000" b="1" dirty="0" err="1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하이퍼파라미터</a:t>
            </a:r>
            <a:r>
              <a:rPr lang="ko-KR" altLang="en-US" sz="2000" b="1" dirty="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최적화</a:t>
            </a:r>
            <a:endParaRPr lang="en-US" altLang="ko-KR" sz="2000" b="1" dirty="0">
              <a:solidFill>
                <a:schemeClr val="tx1">
                  <a:lumMod val="85000"/>
                </a:schemeClr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rtl="0"/>
            <a:endParaRPr lang="en-US" altLang="ko-KR" sz="2000" b="1" dirty="0">
              <a:solidFill>
                <a:schemeClr val="tx1">
                  <a:lumMod val="85000"/>
                </a:schemeClr>
              </a:solidFill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rtl="0"/>
            <a:r>
              <a:rPr lang="en-US" altLang="ko-KR" sz="2000" b="1" dirty="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7.3.3 </a:t>
            </a:r>
            <a:r>
              <a:rPr lang="ko-KR" altLang="en-US" sz="2000" b="1" dirty="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모델 앙상블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220472" y="548680"/>
            <a:ext cx="10360501" cy="661888"/>
          </a:xfrm>
        </p:spPr>
        <p:txBody>
          <a:bodyPr rtlCol="0"/>
          <a:lstStyle/>
          <a:p>
            <a:pPr rtl="0"/>
            <a:r>
              <a:rPr lang="en-US" altLang="ko-KR" b="1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7.3.1 </a:t>
            </a:r>
            <a:r>
              <a:rPr lang="ko-KR" altLang="en-US" b="1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고급 구조 패턴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913774" y="1621369"/>
            <a:ext cx="10364452" cy="3424107"/>
          </a:xfrm>
        </p:spPr>
        <p:txBody>
          <a:bodyPr rtlCol="0">
            <a:normAutofit/>
          </a:bodyPr>
          <a:lstStyle/>
          <a:p>
            <a:pPr rtl="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2800" cap="none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정규화</a:t>
            </a:r>
            <a:r>
              <a:rPr lang="en-US" altLang="ko-KR" sz="2800" cap="none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(normalization)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sz="2800" cap="none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rtl="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2800" cap="none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배치 정규화 </a:t>
            </a:r>
            <a:r>
              <a:rPr lang="en-US" altLang="ko-KR" sz="2800" cap="none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(batch normalization)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sz="2800" cap="none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rtl="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2800" cap="none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</a:t>
            </a:r>
            <a:r>
              <a:rPr lang="ko-KR" altLang="en-US" sz="2800" cap="none" dirty="0" err="1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깊이별</a:t>
            </a:r>
            <a:r>
              <a:rPr lang="ko-KR" altLang="en-US" sz="2800" cap="none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분리 </a:t>
            </a:r>
            <a:r>
              <a:rPr lang="ko-KR" altLang="en-US" sz="2800" cap="none" dirty="0" err="1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합성곱</a:t>
            </a:r>
            <a:r>
              <a:rPr lang="ko-KR" altLang="en-US" sz="2800" cap="none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</a:t>
            </a:r>
            <a:r>
              <a:rPr lang="en-US" altLang="ko-KR" sz="2800" cap="none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(</a:t>
            </a:r>
            <a:r>
              <a:rPr lang="en-US" altLang="ko-KR" sz="2800" cap="none" dirty="0" err="1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depthwise</a:t>
            </a:r>
            <a:r>
              <a:rPr lang="en-US" altLang="ko-KR" sz="2800" cap="none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separable convolution</a:t>
            </a:r>
            <a:r>
              <a:rPr lang="en-US" altLang="ko-KR" sz="2800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)</a:t>
            </a:r>
            <a:endParaRPr lang="ko-KR" altLang="en-US" sz="2800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98531" y="2815915"/>
            <a:ext cx="10360501" cy="589880"/>
          </a:xfrm>
        </p:spPr>
        <p:txBody>
          <a:bodyPr rtlCol="0">
            <a:normAutofit/>
          </a:bodyPr>
          <a:lstStyle/>
          <a:p>
            <a:pPr algn="l" rtl="0"/>
            <a:r>
              <a:rPr lang="ko-KR" altLang="en-US" sz="3000" b="1" dirty="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배치 정규화 </a:t>
            </a:r>
            <a:r>
              <a:rPr lang="en-US" altLang="ko-KR" sz="3000" b="1" dirty="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(</a:t>
            </a:r>
            <a:r>
              <a:rPr lang="en-US" altLang="ko-KR" sz="3000" b="1" cap="none" dirty="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batch normalization</a:t>
            </a:r>
            <a:r>
              <a:rPr lang="en-US" altLang="ko-KR" sz="3000" b="1" dirty="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F5B61-358C-4BD2-9FBF-16F91D4CB293}"/>
              </a:ext>
            </a:extLst>
          </p:cNvPr>
          <p:cNvSpPr txBox="1"/>
          <p:nvPr/>
        </p:nvSpPr>
        <p:spPr>
          <a:xfrm>
            <a:off x="1298531" y="1324988"/>
            <a:ext cx="106361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머신 러닝 모델에 주입되는 샘플들을 균일하게 만드는 광범위한 방법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모델이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학습하고 새로운 데이터에 잘 일반화되도록 도움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70BB50AA-26C1-45F0-84BD-64F8B476070A}"/>
              </a:ext>
            </a:extLst>
          </p:cNvPr>
          <p:cNvSpPr txBox="1">
            <a:spLocks/>
          </p:cNvSpPr>
          <p:nvPr/>
        </p:nvSpPr>
        <p:spPr>
          <a:xfrm>
            <a:off x="1298531" y="651497"/>
            <a:ext cx="10360501" cy="58988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l" defTabSz="1218987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2FA3EE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  <a:sym typeface="Malgun Gothic" panose="020B0503020000020004" pitchFamily="50" charset="-127"/>
              </a:rPr>
              <a:t>정규화 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2FA3EE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  <a:sym typeface="Malgun Gothic" panose="020B0503020000020004" pitchFamily="50" charset="-127"/>
              </a:rPr>
              <a:t>(normalization)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DAAC4-FEAA-4648-B355-C9745A550D5A}"/>
              </a:ext>
            </a:extLst>
          </p:cNvPr>
          <p:cNvSpPr txBox="1"/>
          <p:nvPr/>
        </p:nvSpPr>
        <p:spPr>
          <a:xfrm>
            <a:off x="1298530" y="3573017"/>
            <a:ext cx="106361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층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(Layer)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의 한 종류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훈련하는 동안 평균과 분산이 바뀌더라도 이에 적응하여 데이터를 정규화 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주요 효과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잔차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연결과 매우 흡사하게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그래디언트의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전파를 도와주는 것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. =&gt;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더 깊은 네트워크를 구성할 수 있음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일반적으로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BatchNormalization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층을 많이 사용함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30" y="553193"/>
            <a:ext cx="9144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D2914-A702-4E53-851E-A1DBE2BC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36" y="363345"/>
            <a:ext cx="10364451" cy="1596177"/>
          </a:xfrm>
        </p:spPr>
        <p:txBody>
          <a:bodyPr>
            <a:normAutofit/>
          </a:bodyPr>
          <a:lstStyle/>
          <a:p>
            <a:r>
              <a:rPr lang="ko-KR" altLang="en-US" sz="3000" b="1" dirty="0" err="1">
                <a:solidFill>
                  <a:schemeClr val="accent1"/>
                </a:solidFill>
              </a:rPr>
              <a:t>깊이별</a:t>
            </a:r>
            <a:r>
              <a:rPr lang="ko-KR" altLang="en-US" sz="3000" b="1" dirty="0">
                <a:solidFill>
                  <a:schemeClr val="accent1"/>
                </a:solidFill>
              </a:rPr>
              <a:t> 분리 </a:t>
            </a:r>
            <a:r>
              <a:rPr lang="ko-KR" altLang="en-US" sz="3000" b="1" dirty="0" err="1">
                <a:solidFill>
                  <a:schemeClr val="accent1"/>
                </a:solidFill>
              </a:rPr>
              <a:t>합성곱</a:t>
            </a:r>
            <a:r>
              <a:rPr lang="ko-KR" altLang="en-US" sz="3000" b="1" dirty="0">
                <a:solidFill>
                  <a:schemeClr val="accent1"/>
                </a:solidFill>
              </a:rPr>
              <a:t> </a:t>
            </a:r>
            <a:r>
              <a:rPr lang="en-US" altLang="ko-KR" sz="3000" b="1" dirty="0">
                <a:solidFill>
                  <a:schemeClr val="accent1"/>
                </a:solidFill>
              </a:rPr>
              <a:t>(</a:t>
            </a:r>
            <a:r>
              <a:rPr lang="en-US" altLang="ko-KR" sz="3000" b="1" cap="none" dirty="0" err="1">
                <a:solidFill>
                  <a:schemeClr val="accent1"/>
                </a:solidFill>
                <a:latin typeface="맑은고딕"/>
              </a:rPr>
              <a:t>depthwise</a:t>
            </a:r>
            <a:r>
              <a:rPr lang="en-US" altLang="ko-KR" sz="3000" b="1" cap="none" dirty="0">
                <a:solidFill>
                  <a:schemeClr val="accent1"/>
                </a:solidFill>
                <a:latin typeface="맑은고딕"/>
              </a:rPr>
              <a:t> separable convolution</a:t>
            </a:r>
            <a:r>
              <a:rPr lang="en-US" altLang="ko-KR" sz="3000" b="1" dirty="0"/>
              <a:t>)</a:t>
            </a:r>
            <a:endParaRPr lang="ko-KR" altLang="en-US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5071BE-873E-4111-8E65-70212F27047C}"/>
              </a:ext>
            </a:extLst>
          </p:cNvPr>
          <p:cNvSpPr txBox="1"/>
          <p:nvPr/>
        </p:nvSpPr>
        <p:spPr>
          <a:xfrm>
            <a:off x="913774" y="1887240"/>
            <a:ext cx="10360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Conv2D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를 대체하면서 더 가볍고 더 빨리 모델의 성능을 높일 수 있는 층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채널별로 독립된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합성곱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P344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의 그림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7-16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과 같이 연산이 수행됨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장점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모델 파라미터와 연산의 수를 크게 줄여 주기 때문에 작고 더 빠른 모델을 만듦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443A3E-64F7-41B3-9BD2-783E3E1A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24" y="363345"/>
            <a:ext cx="5904656" cy="334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7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220472" y="548680"/>
            <a:ext cx="10360501" cy="661888"/>
          </a:xfrm>
        </p:spPr>
        <p:txBody>
          <a:bodyPr rtlCol="0"/>
          <a:lstStyle/>
          <a:p>
            <a:pPr rtl="0"/>
            <a:r>
              <a:rPr lang="en-US" altLang="ko-KR" b="1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7.3.2 </a:t>
            </a:r>
            <a:r>
              <a:rPr lang="ko-KR" altLang="en-US" b="1" dirty="0" err="1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하이퍼파라미터</a:t>
            </a:r>
            <a:r>
              <a:rPr lang="ko-KR" altLang="en-US" b="1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최적화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913774" y="1716946"/>
            <a:ext cx="10364452" cy="3424107"/>
          </a:xfrm>
        </p:spPr>
        <p:txBody>
          <a:bodyPr rtlCol="0">
            <a:normAutofit/>
          </a:bodyPr>
          <a:lstStyle/>
          <a:p>
            <a:pPr rtl="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</a:t>
            </a:r>
            <a:r>
              <a:rPr lang="ko-KR" altLang="en-US" sz="2800" dirty="0" err="1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하이퍼파라미터</a:t>
            </a:r>
            <a:endParaRPr lang="en-US" altLang="ko-KR" sz="2800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rtl="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sz="2800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rtl="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</a:t>
            </a:r>
            <a:r>
              <a:rPr lang="ko-KR" altLang="en-US" sz="2800" dirty="0" err="1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하이퍼파라미터</a:t>
            </a:r>
            <a:r>
              <a:rPr lang="ko-KR" altLang="en-US" sz="2800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최적화 과정</a:t>
            </a:r>
          </a:p>
        </p:txBody>
      </p:sp>
    </p:spTree>
    <p:extLst>
      <p:ext uri="{BB962C8B-B14F-4D97-AF65-F5344CB8AC3E}">
        <p14:creationId xmlns:p14="http://schemas.microsoft.com/office/powerpoint/2010/main" val="264768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D2914-A702-4E53-851E-A1DBE2BC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b="1" dirty="0" err="1">
                <a:solidFill>
                  <a:schemeClr val="accent1"/>
                </a:solidFill>
              </a:rPr>
              <a:t>하이퍼파라미터</a:t>
            </a:r>
            <a:r>
              <a:rPr lang="ko-KR" altLang="en-US" sz="3000" b="1" dirty="0">
                <a:solidFill>
                  <a:schemeClr val="accent1"/>
                </a:solidFill>
              </a:rPr>
              <a:t> </a:t>
            </a:r>
            <a:r>
              <a:rPr lang="en-US" altLang="ko-KR" sz="3000" b="1" dirty="0">
                <a:solidFill>
                  <a:schemeClr val="accent1"/>
                </a:solidFill>
              </a:rPr>
              <a:t>(</a:t>
            </a:r>
            <a:r>
              <a:rPr lang="en-US" altLang="ko-KR" sz="3000" b="1" cap="none" dirty="0">
                <a:solidFill>
                  <a:schemeClr val="accent1"/>
                </a:solidFill>
                <a:latin typeface="+mj-ea"/>
              </a:rPr>
              <a:t>hyperparameter</a:t>
            </a:r>
            <a:r>
              <a:rPr lang="en-US" altLang="ko-KR" sz="3000" b="1" dirty="0">
                <a:solidFill>
                  <a:schemeClr val="accent1"/>
                </a:solidFill>
              </a:rPr>
              <a:t>)</a:t>
            </a:r>
            <a:endParaRPr lang="ko-KR" altLang="en-US" sz="3000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5071BE-873E-4111-8E65-70212F27047C}"/>
              </a:ext>
            </a:extLst>
          </p:cNvPr>
          <p:cNvSpPr txBox="1"/>
          <p:nvPr/>
        </p:nvSpPr>
        <p:spPr>
          <a:xfrm>
            <a:off x="1220471" y="1700808"/>
            <a:ext cx="10360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딥러닝 모델의 구조에 관련된 파라미터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파라미터와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하이퍼파라미터의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차이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사용자가 직접 설정하느냐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아니냐의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차이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직접 설정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하이퍼파라미터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	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모델 혹은 데이터에 의해 결정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파라미터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12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D2914-A702-4E53-851E-A1DBE2BC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807868"/>
            <a:ext cx="10364451" cy="1055063"/>
          </a:xfrm>
        </p:spPr>
        <p:txBody>
          <a:bodyPr>
            <a:normAutofit/>
          </a:bodyPr>
          <a:lstStyle/>
          <a:p>
            <a:r>
              <a:rPr lang="ko-KR" altLang="en-US" sz="3000" b="1" dirty="0" err="1">
                <a:solidFill>
                  <a:schemeClr val="accent1"/>
                </a:solidFill>
              </a:rPr>
              <a:t>하이퍼파라미터</a:t>
            </a:r>
            <a:r>
              <a:rPr lang="ko-KR" altLang="en-US" sz="3000" b="1" dirty="0">
                <a:solidFill>
                  <a:schemeClr val="accent1"/>
                </a:solidFill>
              </a:rPr>
              <a:t> 최적화 과정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685840-08AF-4C11-97E3-3252435B8730}"/>
              </a:ext>
            </a:extLst>
          </p:cNvPr>
          <p:cNvSpPr/>
          <p:nvPr/>
        </p:nvSpPr>
        <p:spPr>
          <a:xfrm>
            <a:off x="1775534" y="3524435"/>
            <a:ext cx="4882718" cy="37286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9A2031-D83B-43FE-BEC7-EDE5C97B524D}"/>
              </a:ext>
            </a:extLst>
          </p:cNvPr>
          <p:cNvSpPr/>
          <p:nvPr/>
        </p:nvSpPr>
        <p:spPr>
          <a:xfrm>
            <a:off x="7324078" y="3524435"/>
            <a:ext cx="2228295" cy="37286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5071BE-873E-4111-8E65-70212F27047C}"/>
              </a:ext>
            </a:extLst>
          </p:cNvPr>
          <p:cNvSpPr txBox="1"/>
          <p:nvPr/>
        </p:nvSpPr>
        <p:spPr>
          <a:xfrm>
            <a:off x="1220471" y="1700809"/>
            <a:ext cx="103605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일련의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하이퍼파라미터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자동으로 선택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선택된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하이퍼파라미터로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모델을 만듦</a:t>
            </a: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훈련 데이터에 학습 후 검증 데이터에서 최정 성능 측정</a:t>
            </a: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다음으로 시도할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하이퍼파라미터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자동 선택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     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최적화 과정의 핵심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위 과정 반복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테스트 데이터에서 성능 측정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A76EBA4-3496-4C9F-AA49-DFECAC050632}"/>
              </a:ext>
            </a:extLst>
          </p:cNvPr>
          <p:cNvSpPr/>
          <p:nvPr/>
        </p:nvSpPr>
        <p:spPr>
          <a:xfrm>
            <a:off x="6792041" y="3621229"/>
            <a:ext cx="452762" cy="2041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82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220472" y="548680"/>
            <a:ext cx="10360501" cy="661888"/>
          </a:xfrm>
        </p:spPr>
        <p:txBody>
          <a:bodyPr rtlCol="0"/>
          <a:lstStyle/>
          <a:p>
            <a:pPr rtl="0"/>
            <a:r>
              <a:rPr lang="en-US" altLang="ko-KR" b="1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7.3.3</a:t>
            </a:r>
            <a:r>
              <a:rPr lang="ko-KR" altLang="en-US" b="1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 모델 앙상블 </a:t>
            </a:r>
            <a:r>
              <a:rPr lang="en-US" altLang="ko-KR" b="1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(</a:t>
            </a:r>
            <a:r>
              <a:rPr lang="en-US" altLang="ko-KR" b="1" cap="none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model ensemble</a:t>
            </a:r>
            <a:r>
              <a:rPr lang="en-US" altLang="ko-KR" b="1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)</a:t>
            </a:r>
            <a:endParaRPr lang="ko-KR" altLang="en-US" b="1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1220472" y="1701798"/>
            <a:ext cx="10360501" cy="1367163"/>
          </a:xfrm>
        </p:spPr>
        <p:txBody>
          <a:bodyPr rtlCol="0">
            <a:normAutofit lnSpcReduction="10000"/>
          </a:bodyPr>
          <a:lstStyle/>
          <a:p>
            <a:pPr rtl="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가장 좋은 결과를 얻을 수 있는 기법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rtl="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rtl="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dirty="0">
                <a:latin typeface="Malgun Gothic" panose="020B0503020000020004" pitchFamily="50" charset="-127"/>
                <a:ea typeface="Malgun Gothic" panose="020B0503020000020004" pitchFamily="50" charset="-127"/>
                <a:sym typeface="Malgun Gothic" panose="020B0503020000020004" pitchFamily="50" charset="-127"/>
              </a:rPr>
              <a:t>여러 개 다른 모델의 예측을 합쳐서 더 좋은 예측을 만듦</a:t>
            </a: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rtl="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  <a:p>
            <a:pPr rtl="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  <a:sym typeface="Malgun Gothic" panose="020B0503020000020004" pitchFamily="50" charset="-127"/>
            </a:endParaRPr>
          </a:p>
        </p:txBody>
      </p:sp>
      <p:sp>
        <p:nvSpPr>
          <p:cNvPr id="4" name="내용 개체 틀 13">
            <a:extLst>
              <a:ext uri="{FF2B5EF4-FFF2-40B4-BE49-F238E27FC236}">
                <a16:creationId xmlns:a16="http://schemas.microsoft.com/office/drawing/2014/main" id="{A1C49555-8F68-4812-BF43-956B041479FD}"/>
              </a:ext>
            </a:extLst>
          </p:cNvPr>
          <p:cNvSpPr txBox="1">
            <a:spLocks/>
          </p:cNvSpPr>
          <p:nvPr/>
        </p:nvSpPr>
        <p:spPr>
          <a:xfrm>
            <a:off x="1220696" y="3438494"/>
            <a:ext cx="10360501" cy="315885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1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09493" indent="-231607" algn="l" defTabSz="1218987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240" indent="-231607" algn="l" defTabSz="1218987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18987" indent="-231607" algn="l" defTabSz="1218987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523733" indent="-231607" algn="l" defTabSz="1218987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828480" indent="-231607" algn="l" defTabSz="1218987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marR="0" lvl="0" indent="-304747" algn="l" defTabSz="1218987" rtl="0" eaLnBrk="1" fontAlgn="auto" latin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  <a:sym typeface="Malgun Gothic" panose="020B0503020000020004" pitchFamily="50" charset="-127"/>
              </a:rPr>
              <a:t>독립적으로 훈련된 다른 종류의 좋은 모델이 각기 다른 장점을 가지고있다는 가정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50" charset="-127"/>
              <a:ea typeface="Malgun Gothic" panose="020B0503020000020004" pitchFamily="50" charset="-127"/>
              <a:cs typeface="+mn-cs"/>
              <a:sym typeface="Malgun Gothic" panose="020B0503020000020004" pitchFamily="50" charset="-127"/>
            </a:endParaRPr>
          </a:p>
          <a:p>
            <a:pPr marL="304747" marR="0" lvl="0" indent="-304747" algn="l" defTabSz="1218987" rtl="0" eaLnBrk="1" fontAlgn="auto" latin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50" charset="-127"/>
              <a:ea typeface="Malgun Gothic" panose="020B0503020000020004" pitchFamily="50" charset="-127"/>
              <a:cs typeface="+mn-cs"/>
              <a:sym typeface="Malgun Gothic" panose="020B0503020000020004" pitchFamily="50" charset="-127"/>
            </a:endParaRPr>
          </a:p>
          <a:p>
            <a:pPr marL="304747" marR="0" lvl="0" indent="-304747" algn="l" defTabSz="1218987" rtl="0" eaLnBrk="1" fontAlgn="auto" latinLnBrk="1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  <a:sym typeface="Malgun Gothic" panose="020B0503020000020004" pitchFamily="50" charset="-127"/>
              </a:rPr>
              <a:t>앙상블의 예시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  <a:sym typeface="Malgun Gothic" panose="020B0503020000020004" pitchFamily="50" charset="-127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  <a:sym typeface="Malgun Gothic" panose="020B0503020000020004" pitchFamily="50" charset="-127"/>
              </a:rPr>
              <a:t>장님과 코끼리 우화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50" charset="-127"/>
              <a:ea typeface="Malgun Gothic" panose="020B0503020000020004" pitchFamily="50" charset="-127"/>
              <a:cs typeface="+mn-cs"/>
              <a:sym typeface="Malgun Gothic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BA2FAE-1D10-4EB8-8AB0-0D71D215C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24674"/>
            <a:ext cx="3703025" cy="257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6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797560" y="2811145"/>
            <a:ext cx="10515600" cy="8362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000" dirty="0"/>
              <a:t>7.1 </a:t>
            </a:r>
            <a:r>
              <a:rPr lang="ko-KR" altLang="en-US" sz="4000" dirty="0" err="1"/>
              <a:t>케라스의</a:t>
            </a:r>
            <a:r>
              <a:rPr lang="ko-KR" altLang="en-US" sz="4000" dirty="0"/>
              <a:t> 함수형 </a:t>
            </a:r>
            <a:r>
              <a:rPr lang="en-US" altLang="ko-KR" sz="4000" dirty="0"/>
              <a:t>API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93723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65DE9-1B9B-43C0-82E1-C4EE08843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25" y="618517"/>
            <a:ext cx="10364451" cy="1596177"/>
          </a:xfrm>
        </p:spPr>
        <p:txBody>
          <a:bodyPr/>
          <a:lstStyle/>
          <a:p>
            <a:r>
              <a:rPr lang="ko-KR" altLang="en-US" b="1" dirty="0">
                <a:solidFill>
                  <a:schemeClr val="accent1"/>
                </a:solidFill>
              </a:rPr>
              <a:t>앙상블의 핵심 </a:t>
            </a:r>
            <a:r>
              <a:rPr lang="en-US" altLang="ko-KR" b="1" dirty="0">
                <a:solidFill>
                  <a:schemeClr val="accent1"/>
                </a:solidFill>
              </a:rPr>
              <a:t>: </a:t>
            </a:r>
            <a:r>
              <a:rPr lang="ko-KR" altLang="en-US" b="1" dirty="0">
                <a:solidFill>
                  <a:schemeClr val="accent1"/>
                </a:solidFill>
              </a:rPr>
              <a:t>분류기의 다양성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30C0A-FDFD-4456-8D45-B4D79679C316}"/>
              </a:ext>
            </a:extLst>
          </p:cNvPr>
          <p:cNvSpPr txBox="1"/>
          <p:nvPr/>
        </p:nvSpPr>
        <p:spPr>
          <a:xfrm>
            <a:off x="917724" y="2214694"/>
            <a:ext cx="1036050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모든 모델이 같은 방향으로 편향되어 있다면 앙상블은 동일한 편향을 유지할 것임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    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모든 장님이 코끼리의 코만 만졌을 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고딕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모델이 서로 다른 방향으로 편향되어 있다면 앙상블이 더 견고하고 정확해질 것임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    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모든 장님이 코끼리의 서로 다른 부분을 만졌을 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	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따라서 최대한 다르면서 좋은 모델을 앙상블 해야함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고딕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최근 실전에서 사용되는 기본 앙상블 스타일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넓고 깊은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(wide and deep)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고딕"/>
                <a:ea typeface="맑은 고딕" panose="020B0503020000020004" pitchFamily="50" charset="-127"/>
                <a:cs typeface="+mn-cs"/>
              </a:rPr>
              <a:t> 모델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1088967" y="4048298"/>
            <a:ext cx="798022" cy="38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319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D2914-A702-4E53-851E-A1DBE2BC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64777"/>
            <a:ext cx="10364451" cy="1596177"/>
          </a:xfrm>
        </p:spPr>
        <p:txBody>
          <a:bodyPr>
            <a:normAutofit/>
          </a:bodyPr>
          <a:lstStyle/>
          <a:p>
            <a:r>
              <a:rPr lang="ko-KR" altLang="en-US" sz="3000" b="1" dirty="0">
                <a:solidFill>
                  <a:schemeClr val="accent1"/>
                </a:solidFill>
              </a:rPr>
              <a:t>분류기 예측을 합치는 방법들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21C40-A879-47AB-88BF-423979296E50}"/>
              </a:ext>
            </a:extLst>
          </p:cNvPr>
          <p:cNvSpPr txBox="1"/>
          <p:nvPr/>
        </p:nvSpPr>
        <p:spPr>
          <a:xfrm>
            <a:off x="1220471" y="1720776"/>
            <a:ext cx="101654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추론할 때 나온 예측을 평균 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검증데이터에서 학습된 가중치로 단순하게 가중 평균하는 방법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BF2826-CDF3-48DC-9934-9DCBE1B9A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71" y="2225050"/>
            <a:ext cx="6934200" cy="18059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E433E6-F1A1-489C-8126-C50BE3874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71" y="4559181"/>
            <a:ext cx="6987540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6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D2914-A702-4E53-851E-A1DBE2BC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b="1" dirty="0"/>
              <a:t>7</a:t>
            </a:r>
            <a:r>
              <a:rPr lang="ko-KR" altLang="en-US" sz="4000" b="1" dirty="0"/>
              <a:t>장 내용 요약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CF6E3-3524-4B0E-8F11-ED4692E81228}"/>
              </a:ext>
            </a:extLst>
          </p:cNvPr>
          <p:cNvSpPr txBox="1"/>
          <p:nvPr/>
        </p:nvSpPr>
        <p:spPr>
          <a:xfrm>
            <a:off x="1234664" y="1997839"/>
            <a:ext cx="103551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임의의 층 그래프를 구성하는 모델을 만드는 방법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층 가중치 공유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모델 템플릿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케라스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콜백을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사용한 모델의 훈련 과정 제어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텐서보드를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사용한 시각화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배치 정규화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깊이별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분리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합성곱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잔차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연결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하이퍼파라미터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최적화와 모델 앙상블을 사용하는 이유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06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5C7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/>
        </p:nvSpPr>
        <p:spPr>
          <a:xfrm>
            <a:off x="1989840" y="2797261"/>
            <a:ext cx="1020216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8</a:t>
            </a:r>
            <a:r>
              <a:rPr kumimoji="0" lang="ko-KR" altLang="en-US" sz="60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장 생성 모델을 위한 딥러닝</a:t>
            </a:r>
            <a:endParaRPr kumimoji="0" sz="60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14"/>
          <p:cNvCxnSpPr>
            <a:cxnSpLocks/>
          </p:cNvCxnSpPr>
          <p:nvPr/>
        </p:nvCxnSpPr>
        <p:spPr>
          <a:xfrm flipH="1">
            <a:off x="1845578" y="3806305"/>
            <a:ext cx="9976283" cy="0"/>
          </a:xfrm>
          <a:prstGeom prst="straightConnector1">
            <a:avLst/>
          </a:prstGeom>
          <a:noFill/>
          <a:ln w="69850" cap="flat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9" name="Google Shape;99;p14"/>
          <p:cNvCxnSpPr>
            <a:cxnSpLocks/>
          </p:cNvCxnSpPr>
          <p:nvPr/>
        </p:nvCxnSpPr>
        <p:spPr>
          <a:xfrm flipH="1">
            <a:off x="2063692" y="2691579"/>
            <a:ext cx="9982381" cy="23881"/>
          </a:xfrm>
          <a:prstGeom prst="straightConnector1">
            <a:avLst/>
          </a:prstGeom>
          <a:noFill/>
          <a:ln w="6985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0;p14"/>
          <p:cNvSpPr txBox="1"/>
          <p:nvPr/>
        </p:nvSpPr>
        <p:spPr>
          <a:xfrm>
            <a:off x="11190915" y="3902793"/>
            <a:ext cx="56939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ltra"/>
                <a:ea typeface="Ultra"/>
                <a:cs typeface="Ultra"/>
                <a:sym typeface="Ultra"/>
              </a:rPr>
              <a:t>D</a:t>
            </a:r>
            <a:r>
              <a:rPr kumimoji="0" lang="ko-KR" alt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ltra"/>
                <a:ea typeface="Ultra"/>
                <a:cs typeface="Ultra"/>
                <a:sym typeface="Ultra"/>
              </a:rPr>
              <a:t>조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/>
        </p:nvSpPr>
        <p:spPr>
          <a:xfrm>
            <a:off x="9044658" y="250469"/>
            <a:ext cx="264687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600" b="0" i="1" u="none" strike="noStrike" kern="0" cap="none" spc="0" normalizeH="0" baseline="0" noProof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목차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9812215" y="218563"/>
            <a:ext cx="203132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7200" b="0" i="1" u="none" strike="noStrike" kern="0" cap="none" spc="0" normalizeH="0" baseline="0" noProof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목차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7" name="Google Shape;107;p15"/>
          <p:cNvCxnSpPr/>
          <p:nvPr/>
        </p:nvCxnSpPr>
        <p:spPr>
          <a:xfrm rot="10800000">
            <a:off x="234462" y="420143"/>
            <a:ext cx="9823938" cy="0"/>
          </a:xfrm>
          <a:prstGeom prst="straightConnector1">
            <a:avLst/>
          </a:prstGeom>
          <a:noFill/>
          <a:ln w="69850" cap="flat" cmpd="thickThin">
            <a:solidFill>
              <a:srgbClr val="0A45C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8" name="Google Shape;108;p15"/>
          <p:cNvSpPr txBox="1"/>
          <p:nvPr/>
        </p:nvSpPr>
        <p:spPr>
          <a:xfrm>
            <a:off x="897622" y="1255027"/>
            <a:ext cx="153652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500" i="1" kern="0" dirty="0">
                <a:solidFill>
                  <a:srgbClr val="D5DBE5"/>
                </a:solidFill>
                <a:latin typeface="Arial"/>
                <a:ea typeface="Arial"/>
                <a:cs typeface="Arial"/>
                <a:sym typeface="Arial"/>
              </a:rPr>
              <a:t>8.1</a:t>
            </a:r>
            <a:endParaRPr kumimoji="0" sz="5500" b="0" i="1" u="none" strike="noStrike" kern="0" cap="none" spc="0" normalizeH="0" baseline="0" noProof="0" dirty="0">
              <a:ln>
                <a:noFill/>
              </a:ln>
              <a:solidFill>
                <a:srgbClr val="D5DBE5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879133" y="1711750"/>
            <a:ext cx="53437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kern="0" dirty="0">
                <a:solidFill>
                  <a:srgbClr val="000000"/>
                </a:solidFill>
                <a:latin typeface="Ultra"/>
                <a:cs typeface="Arial"/>
                <a:sym typeface="Ultra"/>
              </a:rPr>
              <a:t>LSTM</a:t>
            </a:r>
            <a:r>
              <a:rPr lang="ko-KR" altLang="en-US" sz="3200" kern="0" dirty="0">
                <a:solidFill>
                  <a:srgbClr val="000000"/>
                </a:solidFill>
                <a:latin typeface="Ultra"/>
                <a:cs typeface="Arial"/>
                <a:sym typeface="Ultra"/>
              </a:rPr>
              <a:t>으로 텍스트 생성하기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108;p15">
            <a:extLst>
              <a:ext uri="{FF2B5EF4-FFF2-40B4-BE49-F238E27FC236}">
                <a16:creationId xmlns:a16="http://schemas.microsoft.com/office/drawing/2014/main" id="{C62B3352-B02B-4572-842B-02D59FA1E671}"/>
              </a:ext>
            </a:extLst>
          </p:cNvPr>
          <p:cNvSpPr txBox="1"/>
          <p:nvPr/>
        </p:nvSpPr>
        <p:spPr>
          <a:xfrm>
            <a:off x="896548" y="3052823"/>
            <a:ext cx="15376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500" i="1" kern="0" dirty="0">
                <a:solidFill>
                  <a:srgbClr val="D5DBE5"/>
                </a:solidFill>
                <a:latin typeface="Arial"/>
                <a:ea typeface="Arial"/>
                <a:cs typeface="Arial"/>
                <a:sym typeface="Arial"/>
              </a:rPr>
              <a:t>8.3</a:t>
            </a:r>
            <a:endParaRPr kumimoji="0" sz="5500" b="0" i="1" u="none" strike="noStrike" kern="0" cap="none" spc="0" normalizeH="0" baseline="0" noProof="0" dirty="0">
              <a:ln>
                <a:noFill/>
              </a:ln>
              <a:solidFill>
                <a:srgbClr val="D5DBE5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08;p15">
            <a:extLst>
              <a:ext uri="{FF2B5EF4-FFF2-40B4-BE49-F238E27FC236}">
                <a16:creationId xmlns:a16="http://schemas.microsoft.com/office/drawing/2014/main" id="{50159DE3-B89A-4569-92FA-18B3BC8300E9}"/>
              </a:ext>
            </a:extLst>
          </p:cNvPr>
          <p:cNvSpPr txBox="1"/>
          <p:nvPr/>
        </p:nvSpPr>
        <p:spPr>
          <a:xfrm>
            <a:off x="896548" y="4850619"/>
            <a:ext cx="15376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500" i="1" kern="0" dirty="0">
                <a:solidFill>
                  <a:srgbClr val="D5DBE5"/>
                </a:solidFill>
                <a:latin typeface="Arial"/>
                <a:ea typeface="Arial"/>
                <a:cs typeface="Arial"/>
                <a:sym typeface="Arial"/>
              </a:rPr>
              <a:t>8.5</a:t>
            </a:r>
            <a:endParaRPr kumimoji="0" sz="5500" b="0" i="1" u="none" strike="noStrike" kern="0" cap="none" spc="0" normalizeH="0" baseline="0" noProof="0" dirty="0">
              <a:ln>
                <a:noFill/>
              </a:ln>
              <a:solidFill>
                <a:srgbClr val="D5DBE5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08;p15">
            <a:extLst>
              <a:ext uri="{FF2B5EF4-FFF2-40B4-BE49-F238E27FC236}">
                <a16:creationId xmlns:a16="http://schemas.microsoft.com/office/drawing/2014/main" id="{590E6B2F-EBBE-46E4-A5D1-3EBC9E51598F}"/>
              </a:ext>
            </a:extLst>
          </p:cNvPr>
          <p:cNvSpPr txBox="1"/>
          <p:nvPr/>
        </p:nvSpPr>
        <p:spPr>
          <a:xfrm>
            <a:off x="896548" y="2153925"/>
            <a:ext cx="15376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500" i="1" kern="0" dirty="0">
                <a:solidFill>
                  <a:srgbClr val="D5DBE5"/>
                </a:solidFill>
                <a:latin typeface="Arial"/>
                <a:ea typeface="Arial"/>
                <a:cs typeface="Arial"/>
                <a:sym typeface="Arial"/>
              </a:rPr>
              <a:t>8.2</a:t>
            </a:r>
            <a:endParaRPr kumimoji="0" sz="5500" b="0" i="1" u="none" strike="noStrike" kern="0" cap="none" spc="0" normalizeH="0" baseline="0" noProof="0" dirty="0">
              <a:ln>
                <a:noFill/>
              </a:ln>
              <a:solidFill>
                <a:srgbClr val="D5DBE5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08;p15">
            <a:extLst>
              <a:ext uri="{FF2B5EF4-FFF2-40B4-BE49-F238E27FC236}">
                <a16:creationId xmlns:a16="http://schemas.microsoft.com/office/drawing/2014/main" id="{FAF49EDD-AACC-46E3-8DF5-B5AF7F50CC1A}"/>
              </a:ext>
            </a:extLst>
          </p:cNvPr>
          <p:cNvSpPr txBox="1"/>
          <p:nvPr/>
        </p:nvSpPr>
        <p:spPr>
          <a:xfrm>
            <a:off x="896548" y="3945921"/>
            <a:ext cx="15376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500" i="1" kern="0" dirty="0">
                <a:solidFill>
                  <a:srgbClr val="D5DBE5"/>
                </a:solidFill>
                <a:latin typeface="Arial"/>
                <a:ea typeface="Arial"/>
                <a:cs typeface="Arial"/>
                <a:sym typeface="Arial"/>
              </a:rPr>
              <a:t>8.4</a:t>
            </a:r>
            <a:endParaRPr kumimoji="0" sz="5500" b="0" i="1" u="none" strike="noStrike" kern="0" cap="none" spc="0" normalizeH="0" baseline="0" noProof="0" dirty="0">
              <a:ln>
                <a:noFill/>
              </a:ln>
              <a:solidFill>
                <a:srgbClr val="D5DBE5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12;p15">
            <a:extLst>
              <a:ext uri="{FF2B5EF4-FFF2-40B4-BE49-F238E27FC236}">
                <a16:creationId xmlns:a16="http://schemas.microsoft.com/office/drawing/2014/main" id="{2F7B6A2F-E88B-4A28-81F8-B9CB809E27FD}"/>
              </a:ext>
            </a:extLst>
          </p:cNvPr>
          <p:cNvSpPr txBox="1"/>
          <p:nvPr/>
        </p:nvSpPr>
        <p:spPr>
          <a:xfrm>
            <a:off x="1879132" y="5306211"/>
            <a:ext cx="473978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3200" kern="0">
                <a:solidFill>
                  <a:srgbClr val="000000"/>
                </a:solidFill>
                <a:latin typeface="Ultra"/>
                <a:cs typeface="Arial"/>
                <a:sym typeface="Ultra"/>
              </a:rPr>
              <a:t>적대적 생성 신경망 소개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112;p15">
            <a:extLst>
              <a:ext uri="{FF2B5EF4-FFF2-40B4-BE49-F238E27FC236}">
                <a16:creationId xmlns:a16="http://schemas.microsoft.com/office/drawing/2014/main" id="{FCF68CB1-ABFE-4DDD-9845-B2A3A1E026BF}"/>
              </a:ext>
            </a:extLst>
          </p:cNvPr>
          <p:cNvSpPr txBox="1"/>
          <p:nvPr/>
        </p:nvSpPr>
        <p:spPr>
          <a:xfrm>
            <a:off x="1879133" y="3493571"/>
            <a:ext cx="438338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3200" kern="0" dirty="0" err="1">
                <a:solidFill>
                  <a:srgbClr val="000000"/>
                </a:solidFill>
                <a:latin typeface="Ultra"/>
                <a:cs typeface="Arial"/>
                <a:sym typeface="Ultra"/>
              </a:rPr>
              <a:t>뉴럴</a:t>
            </a:r>
            <a:r>
              <a:rPr lang="ko-KR" altLang="en-US" sz="3200" kern="0" dirty="0">
                <a:solidFill>
                  <a:srgbClr val="000000"/>
                </a:solidFill>
                <a:latin typeface="Ultra"/>
                <a:cs typeface="Arial"/>
                <a:sym typeface="Ultra"/>
              </a:rPr>
              <a:t> 스타일 트랜스퍼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112;p15">
            <a:extLst>
              <a:ext uri="{FF2B5EF4-FFF2-40B4-BE49-F238E27FC236}">
                <a16:creationId xmlns:a16="http://schemas.microsoft.com/office/drawing/2014/main" id="{61682815-F09C-4800-B0A4-E831F4F1C4E9}"/>
              </a:ext>
            </a:extLst>
          </p:cNvPr>
          <p:cNvSpPr txBox="1"/>
          <p:nvPr/>
        </p:nvSpPr>
        <p:spPr>
          <a:xfrm>
            <a:off x="1879133" y="2615317"/>
            <a:ext cx="43538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3200" kern="0" dirty="0" err="1">
                <a:solidFill>
                  <a:srgbClr val="000000"/>
                </a:solidFill>
                <a:latin typeface="Ultra"/>
                <a:cs typeface="Arial"/>
                <a:sym typeface="Ultra"/>
              </a:rPr>
              <a:t>딥드림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112;p15">
            <a:extLst>
              <a:ext uri="{FF2B5EF4-FFF2-40B4-BE49-F238E27FC236}">
                <a16:creationId xmlns:a16="http://schemas.microsoft.com/office/drawing/2014/main" id="{FF51D58B-42B4-488F-9C2A-6A6BE0D4C535}"/>
              </a:ext>
            </a:extLst>
          </p:cNvPr>
          <p:cNvSpPr txBox="1"/>
          <p:nvPr/>
        </p:nvSpPr>
        <p:spPr>
          <a:xfrm>
            <a:off x="1879133" y="4319910"/>
            <a:ext cx="752492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3200" kern="0" dirty="0">
                <a:solidFill>
                  <a:srgbClr val="000000"/>
                </a:solidFill>
                <a:latin typeface="Ultra"/>
                <a:cs typeface="Arial"/>
                <a:sym typeface="Ultra"/>
              </a:rPr>
              <a:t>변이형 </a:t>
            </a:r>
            <a:r>
              <a:rPr lang="ko-KR" altLang="en-US" sz="3200" kern="0" dirty="0" err="1">
                <a:solidFill>
                  <a:srgbClr val="000000"/>
                </a:solidFill>
                <a:latin typeface="Ultra"/>
                <a:cs typeface="Arial"/>
                <a:sym typeface="Ultra"/>
              </a:rPr>
              <a:t>오토인코더를</a:t>
            </a:r>
            <a:r>
              <a:rPr lang="ko-KR" altLang="en-US" sz="3200" kern="0" dirty="0">
                <a:solidFill>
                  <a:srgbClr val="000000"/>
                </a:solidFill>
                <a:latin typeface="Ultra"/>
                <a:cs typeface="Arial"/>
                <a:sym typeface="Ultra"/>
              </a:rPr>
              <a:t> 사용한 이미지 생성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903B54B-1FC0-4421-B33E-A65ADB2693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45C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D4CE88-5951-4535-9921-DF6DAF680D01}"/>
              </a:ext>
            </a:extLst>
          </p:cNvPr>
          <p:cNvSpPr/>
          <p:nvPr/>
        </p:nvSpPr>
        <p:spPr>
          <a:xfrm>
            <a:off x="206188" y="197224"/>
            <a:ext cx="11770659" cy="6409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418E8-C437-44DE-9752-F158847821F9}"/>
              </a:ext>
            </a:extLst>
          </p:cNvPr>
          <p:cNvSpPr txBox="1"/>
          <p:nvPr/>
        </p:nvSpPr>
        <p:spPr>
          <a:xfrm>
            <a:off x="566178" y="3912673"/>
            <a:ext cx="1675459" cy="14465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8.1</a:t>
            </a:r>
            <a:endParaRPr lang="ko-KR" altLang="en-US" sz="8800" i="1" dirty="0">
              <a:solidFill>
                <a:schemeClr val="bg1">
                  <a:lumMod val="8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CCF572-7FBF-42F5-87EA-184241B4727C}"/>
              </a:ext>
            </a:extLst>
          </p:cNvPr>
          <p:cNvSpPr txBox="1"/>
          <p:nvPr/>
        </p:nvSpPr>
        <p:spPr>
          <a:xfrm>
            <a:off x="803440" y="4289177"/>
            <a:ext cx="1540806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8.1</a:t>
            </a:r>
            <a:endParaRPr lang="ko-KR" altLang="en-US" sz="8000" i="1" dirty="0">
              <a:solidFill>
                <a:srgbClr val="0A45C7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8C3E533-A672-4113-AD4F-477482290171}"/>
              </a:ext>
            </a:extLst>
          </p:cNvPr>
          <p:cNvCxnSpPr>
            <a:cxnSpLocks/>
          </p:cNvCxnSpPr>
          <p:nvPr/>
        </p:nvCxnSpPr>
        <p:spPr>
          <a:xfrm flipH="1">
            <a:off x="2581835" y="5152622"/>
            <a:ext cx="9155020" cy="0"/>
          </a:xfrm>
          <a:prstGeom prst="line">
            <a:avLst/>
          </a:prstGeom>
          <a:ln w="69850" cmpd="thickThin">
            <a:solidFill>
              <a:srgbClr val="0A4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4B99AE-AB72-41D6-A689-AE30ED8BFB06}"/>
              </a:ext>
            </a:extLst>
          </p:cNvPr>
          <p:cNvSpPr txBox="1"/>
          <p:nvPr/>
        </p:nvSpPr>
        <p:spPr>
          <a:xfrm>
            <a:off x="1488141" y="5352051"/>
            <a:ext cx="1098711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LSTM</a:t>
            </a:r>
            <a:r>
              <a:rPr lang="ko-KR" altLang="en-US" sz="60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으로 텍스트 생성하기</a:t>
            </a:r>
          </a:p>
        </p:txBody>
      </p:sp>
    </p:spTree>
    <p:extLst>
      <p:ext uri="{BB962C8B-B14F-4D97-AF65-F5344CB8AC3E}">
        <p14:creationId xmlns:p14="http://schemas.microsoft.com/office/powerpoint/2010/main" val="875803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/>
        </p:nvSpPr>
        <p:spPr>
          <a:xfrm>
            <a:off x="355296" y="743829"/>
            <a:ext cx="44515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5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8.1.1 </a:t>
            </a:r>
            <a:r>
              <a:rPr kumimoji="0" lang="ko-KR" altLang="en-US" sz="25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생성</a:t>
            </a:r>
            <a:r>
              <a:rPr kumimoji="0" lang="en-US" altLang="ko-KR" sz="25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RNN</a:t>
            </a:r>
            <a:r>
              <a:rPr kumimoji="0" lang="ko-KR" altLang="en-US" sz="25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의 간단한 역사</a:t>
            </a:r>
            <a:endParaRPr kumimoji="0" sz="2500" b="0" i="1" u="none" strike="noStrike" kern="0" cap="none" spc="0" normalizeH="0" baseline="0" noProof="0" dirty="0">
              <a:ln>
                <a:noFill/>
              </a:ln>
              <a:solidFill>
                <a:srgbClr val="D8D8D8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355296" y="513534"/>
            <a:ext cx="45122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5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8.1.1 </a:t>
            </a:r>
            <a:r>
              <a:rPr kumimoji="0" lang="ko-KR" altLang="en-US" sz="25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생성</a:t>
            </a:r>
            <a:r>
              <a:rPr kumimoji="0" lang="en-US" altLang="ko-KR" sz="25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RNN</a:t>
            </a:r>
            <a:r>
              <a:rPr kumimoji="0" lang="ko-KR" altLang="en-US" sz="25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의 간단한 </a:t>
            </a:r>
            <a:r>
              <a:rPr kumimoji="0" lang="ko-KR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역사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10" name="Google Shape;210;p25"/>
          <p:cNvCxnSpPr/>
          <p:nvPr/>
        </p:nvCxnSpPr>
        <p:spPr>
          <a:xfrm rot="10800000">
            <a:off x="4867564" y="743829"/>
            <a:ext cx="6862883" cy="13063"/>
          </a:xfrm>
          <a:prstGeom prst="straightConnector1">
            <a:avLst/>
          </a:prstGeom>
          <a:noFill/>
          <a:ln w="69850" cap="flat" cmpd="thickThin">
            <a:solidFill>
              <a:srgbClr val="0A45C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470683-1544-4B19-976D-6F35F0ED0DDF}"/>
              </a:ext>
            </a:extLst>
          </p:cNvPr>
          <p:cNvSpPr txBox="1"/>
          <p:nvPr/>
        </p:nvSpPr>
        <p:spPr>
          <a:xfrm>
            <a:off x="355296" y="1267048"/>
            <a:ext cx="118620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-&gt;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초기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알고리즘은 글자를 하나씩 생성하는데 사용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-&gt;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 이후 순환 신경망은 음악생성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대화 생성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 생성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음성합성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분자설계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영화대본 만들기 등에 성공적으로 사용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A524CD-4F0D-4700-958F-7E44D77E3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80" y="1851823"/>
            <a:ext cx="5736020" cy="4720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1FA604-040F-4A5D-9AFA-2DA786736A7C}"/>
              </a:ext>
            </a:extLst>
          </p:cNvPr>
          <p:cNvSpPr txBox="1"/>
          <p:nvPr/>
        </p:nvSpPr>
        <p:spPr>
          <a:xfrm>
            <a:off x="6382988" y="2784762"/>
            <a:ext cx="53414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-&gt;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순환신경망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어떤종류의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시퀀스 데이터도 생성가능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붓질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)-&gt;(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-&gt;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현실에서는 시퀀스 데이터 생성은 구글이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2016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년에 공개한 스마트 답장도 비슷한 기술을 사용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/>
        </p:nvSpPr>
        <p:spPr>
          <a:xfrm>
            <a:off x="355296" y="743829"/>
            <a:ext cx="45858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5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8.1.2 </a:t>
            </a:r>
            <a:r>
              <a:rPr kumimoji="0" lang="ko-KR" altLang="en-US" sz="25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시퀀스 데이터 생성 방법</a:t>
            </a:r>
            <a:endParaRPr kumimoji="0" sz="2500" b="0" i="1" u="none" strike="noStrike" kern="0" cap="none" spc="0" normalizeH="0" baseline="0" noProof="0" dirty="0">
              <a:ln>
                <a:noFill/>
              </a:ln>
              <a:solidFill>
                <a:srgbClr val="D8D8D8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355296" y="513534"/>
            <a:ext cx="45122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5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8.1.2 </a:t>
            </a:r>
            <a:r>
              <a:rPr kumimoji="0" lang="ko-KR" altLang="en-US" sz="25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시퀀스 데이터 생성 방법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10" name="Google Shape;210;p25"/>
          <p:cNvCxnSpPr/>
          <p:nvPr/>
        </p:nvCxnSpPr>
        <p:spPr>
          <a:xfrm rot="10800000">
            <a:off x="4867564" y="743829"/>
            <a:ext cx="6862883" cy="13063"/>
          </a:xfrm>
          <a:prstGeom prst="straightConnector1">
            <a:avLst/>
          </a:prstGeom>
          <a:noFill/>
          <a:ln w="69850" cap="flat" cmpd="thickThin">
            <a:solidFill>
              <a:srgbClr val="0A45C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AAB3C0-75CB-4619-883E-4C63FDA0B649}"/>
              </a:ext>
            </a:extLst>
          </p:cNvPr>
          <p:cNvSpPr txBox="1"/>
          <p:nvPr/>
        </p:nvSpPr>
        <p:spPr>
          <a:xfrm>
            <a:off x="271776" y="1126951"/>
            <a:ext cx="11863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80" dirty="0" err="1"/>
              <a:t>이전토큰을</a:t>
            </a:r>
            <a:r>
              <a:rPr lang="ko-KR" altLang="en-US" sz="1580" dirty="0"/>
              <a:t> 입력으로 사용해 시퀀스의 다음 </a:t>
            </a:r>
            <a:r>
              <a:rPr lang="en-US" altLang="ko-KR" sz="1580" dirty="0"/>
              <a:t>1</a:t>
            </a:r>
            <a:r>
              <a:rPr lang="ko-KR" altLang="en-US" sz="1580" dirty="0"/>
              <a:t>개 또는 몇 개의 토큰을 예측</a:t>
            </a:r>
            <a:r>
              <a:rPr lang="en-US" altLang="ko-KR" sz="1580" dirty="0"/>
              <a:t>.(</a:t>
            </a:r>
            <a:r>
              <a:rPr lang="ko-KR" altLang="en-US" sz="1580" dirty="0"/>
              <a:t>토큰은 보통 단어 또는 글자</a:t>
            </a:r>
            <a:r>
              <a:rPr lang="en-US" altLang="ko-KR" sz="1580" dirty="0"/>
              <a:t>)</a:t>
            </a:r>
          </a:p>
          <a:p>
            <a:r>
              <a:rPr lang="ko-KR" altLang="en-US" sz="1580" dirty="0" err="1"/>
              <a:t>이전토큰이</a:t>
            </a:r>
            <a:r>
              <a:rPr lang="ko-KR" altLang="en-US" sz="1580" dirty="0"/>
              <a:t> 주어지면 </a:t>
            </a:r>
            <a:r>
              <a:rPr lang="ko-KR" altLang="en-US" sz="1580" dirty="0" err="1"/>
              <a:t>다음토큰을</a:t>
            </a:r>
            <a:r>
              <a:rPr lang="ko-KR" altLang="en-US" sz="1580" dirty="0"/>
              <a:t> 예측하는 모델을 훈련하여 시퀀스 데이터를 생성할 수 있음</a:t>
            </a:r>
            <a:r>
              <a:rPr lang="en-US" altLang="ko-KR" sz="1580" dirty="0"/>
              <a:t>.</a:t>
            </a:r>
          </a:p>
          <a:p>
            <a:r>
              <a:rPr lang="ko-KR" altLang="en-US" sz="1580" dirty="0"/>
              <a:t>텍스트의 경우 이런 모델을 언어모델이라 부름</a:t>
            </a:r>
            <a:r>
              <a:rPr lang="en-US" altLang="ko-KR" sz="1580" dirty="0"/>
              <a:t>.</a:t>
            </a:r>
          </a:p>
          <a:p>
            <a:endParaRPr lang="en-US" altLang="ko-KR" sz="1580" dirty="0"/>
          </a:p>
          <a:p>
            <a:r>
              <a:rPr lang="ko-KR" altLang="en-US" sz="1580" b="1" dirty="0"/>
              <a:t>언어모델</a:t>
            </a:r>
            <a:r>
              <a:rPr lang="ko-KR" altLang="en-US" sz="1580" dirty="0"/>
              <a:t> </a:t>
            </a:r>
            <a:r>
              <a:rPr lang="en-US" altLang="ko-KR" sz="1580" dirty="0"/>
              <a:t>: </a:t>
            </a:r>
            <a:r>
              <a:rPr lang="ko-KR" altLang="en-US" sz="1580" dirty="0" err="1"/>
              <a:t>이전토큰들이</a:t>
            </a:r>
            <a:r>
              <a:rPr lang="ko-KR" altLang="en-US" sz="1580" dirty="0"/>
              <a:t> 주어졌을 때 다음 토큰의 확률을 모델링할 수 있는 네트워크</a:t>
            </a:r>
            <a:r>
              <a:rPr lang="en-US" altLang="ko-KR" sz="1580" dirty="0"/>
              <a:t>. </a:t>
            </a:r>
            <a:r>
              <a:rPr lang="ko-KR" altLang="en-US" sz="1580" dirty="0"/>
              <a:t>언어의 통계적 구조인 잠재 공간을 탐색</a:t>
            </a:r>
            <a:endParaRPr lang="en-US" altLang="ko-KR" sz="1580" dirty="0"/>
          </a:p>
          <a:p>
            <a:endParaRPr lang="en-US" altLang="ko-KR" sz="1580" dirty="0"/>
          </a:p>
          <a:p>
            <a:r>
              <a:rPr lang="ko-KR" altLang="en-US" sz="1580" b="1" dirty="0"/>
              <a:t>샘플링</a:t>
            </a:r>
            <a:r>
              <a:rPr lang="ko-KR" altLang="en-US" sz="1580" dirty="0"/>
              <a:t> </a:t>
            </a:r>
            <a:r>
              <a:rPr lang="en-US" altLang="ko-KR" sz="1580" dirty="0"/>
              <a:t>: </a:t>
            </a:r>
            <a:r>
              <a:rPr lang="ko-KR" altLang="en-US" sz="1580" dirty="0"/>
              <a:t>새로운 시퀀스 생성</a:t>
            </a:r>
            <a:endParaRPr lang="en-US" altLang="ko-KR" sz="1580" dirty="0"/>
          </a:p>
          <a:p>
            <a:endParaRPr lang="en-US" altLang="ko-KR" sz="1580" dirty="0"/>
          </a:p>
          <a:p>
            <a:r>
              <a:rPr lang="ko-KR" altLang="en-US" sz="1580" dirty="0"/>
              <a:t>언어모델을 훈련하고 나면 이 모델에서 샘플링 가능</a:t>
            </a:r>
            <a:r>
              <a:rPr lang="en-US" altLang="ko-KR" sz="1580" dirty="0"/>
              <a:t>.</a:t>
            </a:r>
            <a:endParaRPr lang="ko-KR" altLang="en-US" sz="158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8EF723-8E93-42F9-AFD3-0F4DEE31F772}"/>
              </a:ext>
            </a:extLst>
          </p:cNvPr>
          <p:cNvSpPr txBox="1"/>
          <p:nvPr/>
        </p:nvSpPr>
        <p:spPr>
          <a:xfrm>
            <a:off x="5984797" y="3426901"/>
            <a:ext cx="610787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80" dirty="0" err="1"/>
              <a:t>초기텍스트</a:t>
            </a:r>
            <a:r>
              <a:rPr lang="en-US" altLang="ko-KR" sz="1580" dirty="0"/>
              <a:t>(</a:t>
            </a:r>
            <a:r>
              <a:rPr lang="ko-KR" altLang="en-US" sz="1580" dirty="0"/>
              <a:t>조건 데이터</a:t>
            </a:r>
            <a:r>
              <a:rPr lang="en-US" altLang="ko-KR" sz="1580" dirty="0"/>
              <a:t>) </a:t>
            </a:r>
            <a:r>
              <a:rPr lang="ko-KR" altLang="en-US" sz="1580" dirty="0"/>
              <a:t>주입</a:t>
            </a:r>
            <a:r>
              <a:rPr lang="en-US" altLang="ko-KR" sz="1580" dirty="0"/>
              <a:t>. </a:t>
            </a:r>
            <a:r>
              <a:rPr lang="ko-KR" altLang="en-US" sz="1580" dirty="0"/>
              <a:t>새로운 글자나 단어를 생성</a:t>
            </a:r>
            <a:r>
              <a:rPr lang="en-US" altLang="ko-KR" sz="1580" dirty="0"/>
              <a:t>(</a:t>
            </a:r>
            <a:r>
              <a:rPr lang="ko-KR" altLang="en-US" sz="1580" dirty="0"/>
              <a:t>한번에 여러 개의 토큰 생성 가능</a:t>
            </a:r>
            <a:r>
              <a:rPr lang="en-US" altLang="ko-KR" sz="1580" dirty="0"/>
              <a:t>).</a:t>
            </a:r>
          </a:p>
          <a:p>
            <a:endParaRPr lang="en-US" altLang="ko-KR" sz="1580" dirty="0"/>
          </a:p>
          <a:p>
            <a:r>
              <a:rPr lang="ko-KR" altLang="en-US" sz="1580" dirty="0"/>
              <a:t>생성된 출력은 다시 입력 데이터로 추가</a:t>
            </a:r>
            <a:r>
              <a:rPr lang="en-US" altLang="ko-KR" sz="1580" dirty="0"/>
              <a:t>.</a:t>
            </a:r>
          </a:p>
          <a:p>
            <a:endParaRPr lang="en-US" altLang="ko-KR" sz="1580" dirty="0"/>
          </a:p>
          <a:p>
            <a:r>
              <a:rPr lang="ko-KR" altLang="en-US" sz="1580" dirty="0"/>
              <a:t>이 과정을 여러 번 반복</a:t>
            </a:r>
            <a:r>
              <a:rPr lang="en-US" altLang="ko-KR" sz="1580" dirty="0"/>
              <a:t>.</a:t>
            </a:r>
          </a:p>
          <a:p>
            <a:endParaRPr lang="en-US" altLang="ko-KR" sz="1580" dirty="0"/>
          </a:p>
          <a:p>
            <a:r>
              <a:rPr lang="ko-KR" altLang="en-US" sz="1580" dirty="0"/>
              <a:t>결과적으로 모델이 훈련한 데이터 구조가 반영된 임의의 길이를 가진 시퀀스 생성</a:t>
            </a:r>
            <a:r>
              <a:rPr lang="en-US" altLang="ko-KR" sz="1580" dirty="0"/>
              <a:t>.</a:t>
            </a:r>
          </a:p>
          <a:p>
            <a:endParaRPr lang="en-US" altLang="ko-KR" sz="1580" dirty="0"/>
          </a:p>
          <a:p>
            <a:r>
              <a:rPr lang="ko-KR" altLang="en-US" sz="1580" dirty="0"/>
              <a:t>모델의 출력은 출력가능한 모든 글자에 해당하는 </a:t>
            </a:r>
            <a:r>
              <a:rPr lang="ko-KR" altLang="en-US" sz="1580" dirty="0" err="1"/>
              <a:t>소프트맥스</a:t>
            </a:r>
            <a:r>
              <a:rPr lang="ko-KR" altLang="en-US" sz="1580" dirty="0"/>
              <a:t> 값</a:t>
            </a:r>
            <a:r>
              <a:rPr lang="en-US" altLang="ko-KR" sz="1580" dirty="0"/>
              <a:t>. </a:t>
            </a:r>
            <a:r>
              <a:rPr lang="ko-KR" altLang="en-US" sz="1580" dirty="0"/>
              <a:t>즉 다음 글자의 확률 </a:t>
            </a:r>
            <a:r>
              <a:rPr lang="ko-KR" altLang="en-US" sz="1580" dirty="0" err="1"/>
              <a:t>분표</a:t>
            </a:r>
            <a:r>
              <a:rPr lang="en-US" altLang="ko-KR" sz="1580" dirty="0"/>
              <a:t>.</a:t>
            </a:r>
          </a:p>
          <a:p>
            <a:endParaRPr lang="en-US" altLang="ko-KR" sz="1580" dirty="0"/>
          </a:p>
          <a:p>
            <a:r>
              <a:rPr lang="en-US" altLang="ko-KR" sz="1580" dirty="0"/>
              <a:t>*LSTM</a:t>
            </a:r>
            <a:r>
              <a:rPr lang="ko-KR" altLang="en-US" sz="1580" dirty="0"/>
              <a:t>을 글자 수준의 신경망 언어 모델이라 부름</a:t>
            </a:r>
            <a:r>
              <a:rPr lang="en-US" altLang="ko-KR" sz="1580" dirty="0"/>
              <a:t>.</a:t>
            </a:r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3BB3A5-A58B-4D8B-BEC1-C7652A310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" r="14646" b="16205"/>
          <a:stretch/>
        </p:blipFill>
        <p:spPr>
          <a:xfrm rot="16200000">
            <a:off x="1568127" y="2132649"/>
            <a:ext cx="3077767" cy="567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77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/>
        </p:nvSpPr>
        <p:spPr>
          <a:xfrm>
            <a:off x="355296" y="743829"/>
            <a:ext cx="45122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8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8.1.3 </a:t>
            </a:r>
            <a:r>
              <a:rPr kumimoji="0" lang="ko-KR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샘플링 전략의 중요성</a:t>
            </a:r>
            <a:endParaRPr kumimoji="0" sz="2800" b="0" i="1" u="none" strike="noStrike" kern="0" cap="none" spc="0" normalizeH="0" baseline="0" noProof="0" dirty="0">
              <a:ln>
                <a:noFill/>
              </a:ln>
              <a:solidFill>
                <a:srgbClr val="D8D8D8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355296" y="513534"/>
            <a:ext cx="45122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8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8.1.3 </a:t>
            </a:r>
            <a:r>
              <a:rPr kumimoji="0" lang="ko-KR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샘플링 전략의 중요성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10" name="Google Shape;210;p25"/>
          <p:cNvCxnSpPr/>
          <p:nvPr/>
        </p:nvCxnSpPr>
        <p:spPr>
          <a:xfrm rot="10800000">
            <a:off x="4867564" y="743829"/>
            <a:ext cx="6862883" cy="13063"/>
          </a:xfrm>
          <a:prstGeom prst="straightConnector1">
            <a:avLst/>
          </a:prstGeom>
          <a:noFill/>
          <a:ln w="69850" cap="flat" cmpd="thickThin">
            <a:solidFill>
              <a:srgbClr val="0A45C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4BBF45-BCC8-4F04-8C80-60D050FFC295}"/>
              </a:ext>
            </a:extLst>
          </p:cNvPr>
          <p:cNvSpPr txBox="1"/>
          <p:nvPr/>
        </p:nvSpPr>
        <p:spPr>
          <a:xfrm>
            <a:off x="329514" y="1084296"/>
            <a:ext cx="1150719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sz="1600" b="1" dirty="0"/>
              <a:t>●탐욕적 샘플링 </a:t>
            </a:r>
            <a:r>
              <a:rPr lang="en-US" altLang="ko-KR" sz="1600" dirty="0"/>
              <a:t>: </a:t>
            </a:r>
            <a:r>
              <a:rPr lang="ko-KR" altLang="en-US" sz="1600" dirty="0"/>
              <a:t>항상 가장 높은 확률을 가진 글자 선택</a:t>
            </a:r>
            <a:r>
              <a:rPr lang="en-US" altLang="ko-KR" sz="1600" dirty="0"/>
              <a:t>. </a:t>
            </a:r>
            <a:r>
              <a:rPr lang="ko-KR" altLang="en-US" sz="1600" dirty="0"/>
              <a:t>단순한 방법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●확률적 샘플링 </a:t>
            </a:r>
            <a:r>
              <a:rPr lang="en-US" altLang="ko-KR" sz="1600" dirty="0"/>
              <a:t>: </a:t>
            </a:r>
            <a:r>
              <a:rPr lang="ko-KR" altLang="en-US" sz="1600" dirty="0"/>
              <a:t>다음 글자의 확률 분포에서 </a:t>
            </a:r>
            <a:r>
              <a:rPr lang="ko-KR" altLang="en-US" sz="1600" dirty="0" err="1"/>
              <a:t>샘플링하는</a:t>
            </a:r>
            <a:r>
              <a:rPr lang="ko-KR" altLang="en-US" sz="1600" dirty="0"/>
              <a:t> 과정에 무작위성을 주입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모델의 </a:t>
            </a:r>
            <a:r>
              <a:rPr lang="ko-KR" altLang="en-US" sz="1600" dirty="0" err="1"/>
              <a:t>소프트맥스</a:t>
            </a:r>
            <a:r>
              <a:rPr lang="ko-KR" altLang="en-US" sz="1600" dirty="0"/>
              <a:t> 출력은 확률적 샘플링에 사용하기 좋음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-&gt;</a:t>
            </a:r>
            <a:r>
              <a:rPr lang="ko-KR" altLang="en-US" sz="1600" dirty="0"/>
              <a:t>샘플링 될 것 같지 않은 글자 샘플링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-&gt;</a:t>
            </a:r>
            <a:r>
              <a:rPr lang="ko-KR" altLang="en-US" sz="1600" dirty="0"/>
              <a:t>실제 같은 새로운 </a:t>
            </a:r>
            <a:r>
              <a:rPr lang="ko-KR" altLang="en-US" sz="1600" dirty="0" err="1"/>
              <a:t>단어만들어</a:t>
            </a:r>
            <a:r>
              <a:rPr lang="ko-KR" altLang="en-US" sz="1600" dirty="0"/>
              <a:t> 재미있고 창의적으로 보이는 문장 생성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확률적 샘플링 과정 중 무작위성의 양을 조절할 방법이 없음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다음 토큰을 샘플링 시 모델이 만든 출력에 집중하는 </a:t>
            </a:r>
            <a:r>
              <a:rPr lang="ko-KR" altLang="en-US" sz="1600" dirty="0" err="1"/>
              <a:t>것가</a:t>
            </a:r>
            <a:r>
              <a:rPr lang="ko-KR" altLang="en-US" sz="1600" dirty="0"/>
              <a:t> 무작위성을 주입하는 것 사이에 균형을 </a:t>
            </a:r>
            <a:r>
              <a:rPr lang="ko-KR" altLang="en-US" sz="1600" dirty="0" err="1"/>
              <a:t>맞춰야함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샘플링 과정에서 확률의 양을 조절하기 위해 </a:t>
            </a:r>
            <a:r>
              <a:rPr lang="ko-KR" altLang="en-US" sz="1600" b="1" dirty="0" err="1">
                <a:solidFill>
                  <a:srgbClr val="FF0000"/>
                </a:solidFill>
              </a:rPr>
              <a:t>소프트맥스</a:t>
            </a:r>
            <a:r>
              <a:rPr lang="ko-KR" altLang="en-US" sz="1600" b="1" dirty="0">
                <a:solidFill>
                  <a:srgbClr val="FF0000"/>
                </a:solidFill>
              </a:rPr>
              <a:t> 온도</a:t>
            </a:r>
            <a:r>
              <a:rPr lang="ko-KR" altLang="en-US" sz="1600" dirty="0"/>
              <a:t>라는 파라미터 사용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b="1" dirty="0" err="1"/>
              <a:t>소프트맥스</a:t>
            </a:r>
            <a:r>
              <a:rPr lang="ko-KR" altLang="en-US" sz="1600" b="1" dirty="0"/>
              <a:t> 온도 </a:t>
            </a:r>
            <a:r>
              <a:rPr lang="en-US" altLang="ko-KR" sz="1600" dirty="0"/>
              <a:t>: </a:t>
            </a:r>
            <a:r>
              <a:rPr lang="ko-KR" altLang="en-US" sz="1600" dirty="0"/>
              <a:t>샘플링에 사용되는 확률분포의 엔트로피 나타냄</a:t>
            </a:r>
            <a:r>
              <a:rPr lang="en-US" altLang="ko-KR" sz="1600" dirty="0"/>
              <a:t>. </a:t>
            </a:r>
            <a:r>
              <a:rPr lang="ko-KR" altLang="en-US" sz="1600" dirty="0"/>
              <a:t>즉 얼마나 놀라운 또는 예상되는 글자를 선택할지 결정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항상 다양한 온도를 실험해서 적절한 값을 찾는 것이 필요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높은 온도 </a:t>
            </a:r>
            <a:r>
              <a:rPr lang="en-US" altLang="ko-KR" sz="1600" dirty="0"/>
              <a:t>-&gt; </a:t>
            </a:r>
            <a:r>
              <a:rPr lang="ko-KR" altLang="en-US" sz="1600" dirty="0"/>
              <a:t>무작위성이 높음 </a:t>
            </a:r>
            <a:r>
              <a:rPr lang="en-US" altLang="ko-KR" sz="1600" dirty="0"/>
              <a:t>-&gt;</a:t>
            </a:r>
            <a:r>
              <a:rPr lang="ko-KR" altLang="en-US" sz="1600" dirty="0"/>
              <a:t>엔트로피 높은 샘플링 분포 </a:t>
            </a:r>
            <a:r>
              <a:rPr lang="en-US" altLang="ko-KR" sz="1600" dirty="0"/>
              <a:t>-&gt; </a:t>
            </a:r>
            <a:r>
              <a:rPr lang="ko-KR" altLang="en-US" sz="1600" dirty="0"/>
              <a:t>놀랍고 생소한 데이터 생성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낮은 온도 </a:t>
            </a:r>
            <a:r>
              <a:rPr lang="en-US" altLang="ko-KR" sz="1600" dirty="0"/>
              <a:t>-&gt; </a:t>
            </a:r>
            <a:r>
              <a:rPr lang="ko-KR" altLang="en-US" sz="1600" dirty="0"/>
              <a:t>훨씬 결정적임    </a:t>
            </a:r>
            <a:r>
              <a:rPr lang="en-US" altLang="ko-KR" sz="1600" dirty="0"/>
              <a:t>-&gt;</a:t>
            </a:r>
            <a:r>
              <a:rPr lang="ko-KR" altLang="en-US" sz="1600" dirty="0"/>
              <a:t>엔트로피 낮은 샘플링 분포 </a:t>
            </a:r>
            <a:r>
              <a:rPr lang="en-US" altLang="ko-KR" sz="1600" dirty="0"/>
              <a:t>-&gt; </a:t>
            </a:r>
            <a:r>
              <a:rPr lang="ko-KR" altLang="en-US" sz="1600" dirty="0"/>
              <a:t>예상할 수 있는 데이터 생성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8194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/>
        </p:nvSpPr>
        <p:spPr>
          <a:xfrm>
            <a:off x="355295" y="627325"/>
            <a:ext cx="54163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8.1.4 </a:t>
            </a:r>
            <a:r>
              <a:rPr kumimoji="0" lang="ko-KR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글자수준의 </a:t>
            </a:r>
            <a:r>
              <a:rPr kumimoji="0" lang="en-US" altLang="ko-KR" sz="20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LSTM </a:t>
            </a:r>
            <a:r>
              <a:rPr kumimoji="0" lang="ko-KR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텍스트 생성 모델 구현</a:t>
            </a: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rgbClr val="D8D8D8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355295" y="513534"/>
            <a:ext cx="638945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8.1.4 </a:t>
            </a:r>
            <a:r>
              <a:rPr kumimoji="0" lang="ko-KR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글자수준의 </a:t>
            </a:r>
            <a:r>
              <a:rPr kumimoji="0" lang="en-US" altLang="ko-KR" sz="20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LSTM </a:t>
            </a:r>
            <a:r>
              <a:rPr kumimoji="0" lang="ko-KR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텍스트 생성 모델 구현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10" name="Google Shape;210;p25"/>
          <p:cNvCxnSpPr>
            <a:cxnSpLocks/>
          </p:cNvCxnSpPr>
          <p:nvPr/>
        </p:nvCxnSpPr>
        <p:spPr>
          <a:xfrm flipH="1">
            <a:off x="5771626" y="756893"/>
            <a:ext cx="5958823" cy="0"/>
          </a:xfrm>
          <a:prstGeom prst="straightConnector1">
            <a:avLst/>
          </a:prstGeom>
          <a:noFill/>
          <a:ln w="69850" cap="flat" cmpd="thickThin">
            <a:solidFill>
              <a:srgbClr val="0A45C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2E2AD58-FC58-4424-9173-62511F0316AA}"/>
              </a:ext>
            </a:extLst>
          </p:cNvPr>
          <p:cNvSpPr txBox="1"/>
          <p:nvPr/>
        </p:nvSpPr>
        <p:spPr>
          <a:xfrm>
            <a:off x="355295" y="1172309"/>
            <a:ext cx="1167938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언어모델</a:t>
            </a:r>
            <a:r>
              <a:rPr lang="en-US" altLang="ko-KR" dirty="0"/>
              <a:t> </a:t>
            </a:r>
            <a:r>
              <a:rPr lang="ko-KR" altLang="en-US" dirty="0"/>
              <a:t>학습을 위해 많은 텍스트 데이터 필요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>
                <a:highlight>
                  <a:srgbClr val="00FFFF"/>
                </a:highlight>
              </a:rPr>
              <a:t>데이터 </a:t>
            </a:r>
            <a:r>
              <a:rPr lang="ko-KR" altLang="en-US" b="1" dirty="0" err="1">
                <a:highlight>
                  <a:srgbClr val="00FFFF"/>
                </a:highlight>
              </a:rPr>
              <a:t>전처리</a:t>
            </a:r>
            <a:r>
              <a:rPr lang="ko-KR" altLang="en-US" b="1" dirty="0"/>
              <a:t> </a:t>
            </a:r>
            <a:endParaRPr lang="en-US" altLang="ko-KR" sz="1600" b="1" dirty="0"/>
          </a:p>
          <a:p>
            <a:r>
              <a:rPr lang="ko-KR" altLang="en-US" sz="1600" dirty="0"/>
              <a:t>학습데이터 소문자로</a:t>
            </a:r>
            <a:r>
              <a:rPr lang="en-US" altLang="ko-KR" sz="1600" dirty="0"/>
              <a:t>, </a:t>
            </a:r>
            <a:r>
              <a:rPr lang="ko-KR" altLang="en-US" sz="1600" dirty="0"/>
              <a:t>글자 시퀀스 </a:t>
            </a:r>
            <a:r>
              <a:rPr lang="ko-KR" altLang="en-US" sz="1600" dirty="0" err="1"/>
              <a:t>백터화하기</a:t>
            </a:r>
            <a:endParaRPr lang="en-US" altLang="ko-KR" sz="1600" dirty="0"/>
          </a:p>
          <a:p>
            <a:endParaRPr lang="en-US" altLang="ko-KR" dirty="0"/>
          </a:p>
          <a:p>
            <a:r>
              <a:rPr lang="ko-KR" altLang="en-US" b="1" dirty="0">
                <a:highlight>
                  <a:srgbClr val="00FFFF"/>
                </a:highlight>
              </a:rPr>
              <a:t>네트워크 구성 </a:t>
            </a:r>
            <a:endParaRPr lang="en-US" altLang="ko-KR" dirty="0">
              <a:highlight>
                <a:srgbClr val="00FFFF"/>
              </a:highlight>
            </a:endParaRPr>
          </a:p>
          <a:p>
            <a:r>
              <a:rPr lang="ko-KR" altLang="en-US" sz="1400" dirty="0"/>
              <a:t>교재에서는 하나의 </a:t>
            </a:r>
            <a:r>
              <a:rPr lang="en-US" altLang="ko-KR" sz="1400" dirty="0"/>
              <a:t>LSTM</a:t>
            </a:r>
            <a:r>
              <a:rPr lang="ko-KR" altLang="en-US" sz="1400" dirty="0"/>
              <a:t>층과 </a:t>
            </a:r>
            <a:r>
              <a:rPr lang="en-US" altLang="ko-KR" sz="1400" dirty="0"/>
              <a:t>Dense</a:t>
            </a:r>
            <a:r>
              <a:rPr lang="ko-KR" altLang="en-US" sz="1400" dirty="0"/>
              <a:t>분류기로 구성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분류기는 가능한 모든 글자에 대한 </a:t>
            </a:r>
            <a:r>
              <a:rPr lang="ko-KR" altLang="en-US" sz="1400" dirty="0" err="1"/>
              <a:t>소프트맥스</a:t>
            </a:r>
            <a:r>
              <a:rPr lang="ko-KR" altLang="en-US" sz="1400" dirty="0"/>
              <a:t> 출력을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</a:t>
            </a:r>
          </a:p>
          <a:p>
            <a:endParaRPr lang="en-US" altLang="ko-KR" dirty="0"/>
          </a:p>
          <a:p>
            <a:r>
              <a:rPr lang="ko-KR" altLang="en-US" b="1" dirty="0">
                <a:highlight>
                  <a:srgbClr val="00FFFF"/>
                </a:highlight>
              </a:rPr>
              <a:t>언어모델 훈련과 샘플링</a:t>
            </a:r>
            <a:endParaRPr lang="en-US" altLang="ko-KR" b="1" dirty="0">
              <a:highlight>
                <a:srgbClr val="00FFFF"/>
              </a:highlight>
            </a:endParaRPr>
          </a:p>
          <a:p>
            <a:r>
              <a:rPr lang="ko-KR" altLang="en-US" sz="1400" dirty="0"/>
              <a:t>훈련된 모델과 </a:t>
            </a:r>
            <a:r>
              <a:rPr lang="ko-KR" altLang="en-US" sz="1400" dirty="0" err="1"/>
              <a:t>시드로</a:t>
            </a:r>
            <a:r>
              <a:rPr lang="ko-KR" altLang="en-US" sz="1400" dirty="0"/>
              <a:t> 쓰일 간단한 텍스트 준비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지금까지 생성된 텍스트를 주입해 모델에서 다음 글자에 대한 확률분포를 뽑는다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특정 온도로 이 확률분포의 가중치 조정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가중치가 조정된 분포에서 무작위로 새로운 글자 샘플링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새로운 글자를 생성된 텍스트의 끝에 추가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ko-KR" altLang="en-US" sz="1400" dirty="0"/>
              <a:t>위 과정을 반복하여 새로운 텍스트 생성 가능</a:t>
            </a:r>
            <a:r>
              <a:rPr lang="en-US" altLang="ko-KR" sz="1400" dirty="0"/>
              <a:t>.</a:t>
            </a:r>
          </a:p>
          <a:p>
            <a:endParaRPr lang="en-US" altLang="ko-KR" dirty="0"/>
          </a:p>
          <a:p>
            <a:r>
              <a:rPr lang="ko-KR" altLang="en-US" sz="1600" dirty="0"/>
              <a:t>결과</a:t>
            </a:r>
            <a:endParaRPr lang="en-US" altLang="ko-KR" sz="1600" dirty="0"/>
          </a:p>
          <a:p>
            <a:r>
              <a:rPr lang="ko-KR" altLang="en-US" sz="1600" dirty="0"/>
              <a:t>낮은 온도에서는 반복적</a:t>
            </a:r>
            <a:r>
              <a:rPr lang="en-US" altLang="ko-KR" sz="1600" dirty="0"/>
              <a:t>, </a:t>
            </a:r>
            <a:r>
              <a:rPr lang="ko-KR" altLang="en-US" sz="1600" dirty="0"/>
              <a:t>예상되는 텍스트 </a:t>
            </a:r>
            <a:r>
              <a:rPr lang="ko-KR" altLang="en-US" sz="1600" dirty="0" err="1"/>
              <a:t>만듬</a:t>
            </a:r>
            <a:r>
              <a:rPr lang="en-US" altLang="ko-KR" sz="1600" dirty="0"/>
              <a:t>. </a:t>
            </a:r>
            <a:r>
              <a:rPr lang="ko-KR" altLang="en-US" sz="1600" dirty="0"/>
              <a:t>높은 온도에서는 국부적인 구조가 무너지고 새로운 단어 창조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 네트워크에서 텍스트 생성에 가장 좋은 </a:t>
            </a:r>
            <a:r>
              <a:rPr lang="ko-KR" altLang="en-US" sz="1600" dirty="0" err="1"/>
              <a:t>소프트맥스</a:t>
            </a:r>
            <a:r>
              <a:rPr lang="ko-KR" altLang="en-US" sz="1600" dirty="0"/>
              <a:t> 온도는 </a:t>
            </a:r>
            <a:r>
              <a:rPr lang="en-US" altLang="ko-KR" sz="1600" dirty="0"/>
              <a:t>0.5 / </a:t>
            </a:r>
            <a:r>
              <a:rPr lang="ko-KR" altLang="en-US" sz="1600" dirty="0"/>
              <a:t>항상 다양한 샘플링전략으로 </a:t>
            </a:r>
            <a:r>
              <a:rPr lang="ko-KR" altLang="en-US" sz="1600" dirty="0" err="1"/>
              <a:t>실험해야함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그래서 학습된 구조와 무작위성 사이에 균형을 잘 맞추면 흥미로운 것을 만들 수 있음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0440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33615"/>
          </a:xfrm>
        </p:spPr>
        <p:txBody>
          <a:bodyPr>
            <a:normAutofit/>
          </a:bodyPr>
          <a:lstStyle/>
          <a:p>
            <a:r>
              <a:rPr lang="en-US" altLang="ko-KR" sz="1200" dirty="0"/>
              <a:t>7.1 Sequential </a:t>
            </a:r>
            <a:r>
              <a:rPr lang="ko-KR" altLang="en-US" sz="1200" dirty="0"/>
              <a:t>모델을 넘어서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케라스의</a:t>
            </a:r>
            <a:r>
              <a:rPr lang="ko-KR" altLang="en-US" sz="1200" dirty="0"/>
              <a:t> 함수형 </a:t>
            </a:r>
            <a:r>
              <a:rPr lang="en-US" altLang="ko-KR" sz="1200" dirty="0"/>
              <a:t>API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838200" y="749540"/>
            <a:ext cx="10515600" cy="2862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500" dirty="0">
                <a:solidFill>
                  <a:srgbClr val="00B0F0"/>
                </a:solidFill>
              </a:rPr>
              <a:t>다중 입력 모델</a:t>
            </a:r>
            <a:endParaRPr lang="en-US" altLang="ko-KR" sz="25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altLang="ko-KR" sz="10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ko-KR" altLang="en-US" dirty="0"/>
              <a:t>여러 종류의 데이터를 토대로 입력이 구성되어 있는 모델이다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각 입력에 대한 모델을 구성하고</a:t>
            </a:r>
            <a:r>
              <a:rPr lang="en-US" altLang="ko-KR" dirty="0"/>
              <a:t>, </a:t>
            </a:r>
            <a:r>
              <a:rPr lang="ko-KR" altLang="en-US" dirty="0"/>
              <a:t>따로 학습을 한 후 각 예측을 가중평균한다</a:t>
            </a:r>
            <a:r>
              <a:rPr lang="en-US" altLang="ko-KR" sz="2200" dirty="0"/>
              <a:t>.</a:t>
            </a:r>
            <a:r>
              <a:rPr lang="ko-KR" altLang="en-US" sz="2200" dirty="0"/>
              <a:t> </a:t>
            </a:r>
            <a:endParaRPr lang="en-US" altLang="ko-KR" sz="22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809240" y="5344160"/>
            <a:ext cx="1595120" cy="457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모듈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110480" y="5359400"/>
            <a:ext cx="1595120" cy="457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모듈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411720" y="5318760"/>
            <a:ext cx="1595120" cy="457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모듈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화살표 연결선 7"/>
          <p:cNvCxnSpPr>
            <a:stCxn id="4" idx="0"/>
          </p:cNvCxnSpPr>
          <p:nvPr/>
        </p:nvCxnSpPr>
        <p:spPr>
          <a:xfrm flipV="1">
            <a:off x="3606800" y="4632960"/>
            <a:ext cx="2301240" cy="71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5" idx="0"/>
          </p:cNvCxnSpPr>
          <p:nvPr/>
        </p:nvCxnSpPr>
        <p:spPr>
          <a:xfrm flipV="1">
            <a:off x="5908040" y="4607560"/>
            <a:ext cx="0" cy="751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0"/>
          </p:cNvCxnSpPr>
          <p:nvPr/>
        </p:nvCxnSpPr>
        <p:spPr>
          <a:xfrm flipH="1" flipV="1">
            <a:off x="5908040" y="4607560"/>
            <a:ext cx="2301240" cy="71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5110480" y="4114800"/>
            <a:ext cx="1595120" cy="457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5908040" y="3850640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85740" y="4194294"/>
            <a:ext cx="141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모듈 병합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44160" y="3584694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  예측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67660" y="6055360"/>
            <a:ext cx="14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메타 데이터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28560" y="6055360"/>
            <a:ext cx="14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    사진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68900" y="6055360"/>
            <a:ext cx="14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텍스트 설명</a:t>
            </a:r>
          </a:p>
        </p:txBody>
      </p:sp>
      <p:cxnSp>
        <p:nvCxnSpPr>
          <p:cNvPr id="23" name="직선 화살표 연결선 22"/>
          <p:cNvCxnSpPr>
            <a:stCxn id="20" idx="0"/>
          </p:cNvCxnSpPr>
          <p:nvPr/>
        </p:nvCxnSpPr>
        <p:spPr>
          <a:xfrm flipV="1">
            <a:off x="8267700" y="5816600"/>
            <a:ext cx="0" cy="23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1" idx="0"/>
            <a:endCxn id="5" idx="2"/>
          </p:cNvCxnSpPr>
          <p:nvPr/>
        </p:nvCxnSpPr>
        <p:spPr>
          <a:xfrm flipV="1">
            <a:off x="5908040" y="5816600"/>
            <a:ext cx="0" cy="23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9" idx="0"/>
            <a:endCxn id="4" idx="2"/>
          </p:cNvCxnSpPr>
          <p:nvPr/>
        </p:nvCxnSpPr>
        <p:spPr>
          <a:xfrm flipV="1">
            <a:off x="3606800" y="5801360"/>
            <a:ext cx="0" cy="25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214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903B54B-1FC0-4421-B33E-A65ADB2693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45C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D4CE88-5951-4535-9921-DF6DAF680D01}"/>
              </a:ext>
            </a:extLst>
          </p:cNvPr>
          <p:cNvSpPr/>
          <p:nvPr/>
        </p:nvSpPr>
        <p:spPr>
          <a:xfrm>
            <a:off x="206188" y="197224"/>
            <a:ext cx="11770659" cy="6409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418E8-C437-44DE-9752-F158847821F9}"/>
              </a:ext>
            </a:extLst>
          </p:cNvPr>
          <p:cNvSpPr txBox="1"/>
          <p:nvPr/>
        </p:nvSpPr>
        <p:spPr>
          <a:xfrm>
            <a:off x="7290662" y="3981922"/>
            <a:ext cx="1675459" cy="14465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8.2</a:t>
            </a:r>
            <a:endParaRPr lang="ko-KR" altLang="en-US" sz="8800" i="1" dirty="0">
              <a:solidFill>
                <a:schemeClr val="bg1">
                  <a:lumMod val="8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CCF572-7FBF-42F5-87EA-184241B4727C}"/>
              </a:ext>
            </a:extLst>
          </p:cNvPr>
          <p:cNvSpPr txBox="1"/>
          <p:nvPr/>
        </p:nvSpPr>
        <p:spPr>
          <a:xfrm>
            <a:off x="7505815" y="4373067"/>
            <a:ext cx="1540806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8.2</a:t>
            </a:r>
            <a:endParaRPr lang="ko-KR" altLang="en-US" sz="8000" i="1" dirty="0">
              <a:solidFill>
                <a:srgbClr val="0A45C7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8C3E533-A672-4113-AD4F-477482290171}"/>
              </a:ext>
            </a:extLst>
          </p:cNvPr>
          <p:cNvCxnSpPr>
            <a:cxnSpLocks/>
          </p:cNvCxnSpPr>
          <p:nvPr/>
        </p:nvCxnSpPr>
        <p:spPr>
          <a:xfrm flipH="1">
            <a:off x="9269835" y="5152622"/>
            <a:ext cx="2467021" cy="0"/>
          </a:xfrm>
          <a:prstGeom prst="line">
            <a:avLst/>
          </a:prstGeom>
          <a:ln w="69850" cmpd="thickThin">
            <a:solidFill>
              <a:srgbClr val="0A4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4B99AE-AB72-41D6-A689-AE30ED8BFB06}"/>
              </a:ext>
            </a:extLst>
          </p:cNvPr>
          <p:cNvSpPr txBox="1"/>
          <p:nvPr/>
        </p:nvSpPr>
        <p:spPr>
          <a:xfrm>
            <a:off x="8036653" y="5352051"/>
            <a:ext cx="4438602" cy="10926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500" i="1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딥드림</a:t>
            </a:r>
            <a:endParaRPr lang="ko-KR" altLang="en-US" sz="6500" i="1" dirty="0">
              <a:solidFill>
                <a:srgbClr val="0A45C7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828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/>
        </p:nvSpPr>
        <p:spPr>
          <a:xfrm>
            <a:off x="355296" y="743829"/>
            <a:ext cx="45122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8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8.2.1 </a:t>
            </a:r>
            <a:r>
              <a:rPr kumimoji="0" lang="ko-KR" alt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케라스</a:t>
            </a:r>
            <a:r>
              <a:rPr kumimoji="0" lang="ko-KR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ko-KR" alt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딥드림</a:t>
            </a:r>
            <a:r>
              <a:rPr kumimoji="0" lang="ko-KR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구현</a:t>
            </a:r>
            <a:endParaRPr kumimoji="0" sz="2800" b="0" i="1" u="none" strike="noStrike" kern="0" cap="none" spc="0" normalizeH="0" baseline="0" noProof="0" dirty="0">
              <a:ln>
                <a:noFill/>
              </a:ln>
              <a:solidFill>
                <a:srgbClr val="D8D8D8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355296" y="513534"/>
            <a:ext cx="45122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8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8.2.1 </a:t>
            </a:r>
            <a:r>
              <a:rPr kumimoji="0" lang="ko-KR" alt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케라스</a:t>
            </a:r>
            <a:r>
              <a:rPr kumimoji="0" lang="ko-KR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ko-KR" alt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딥드림</a:t>
            </a:r>
            <a:r>
              <a:rPr kumimoji="0" lang="ko-KR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구현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10" name="Google Shape;210;p25"/>
          <p:cNvCxnSpPr/>
          <p:nvPr/>
        </p:nvCxnSpPr>
        <p:spPr>
          <a:xfrm rot="10800000">
            <a:off x="4867564" y="743829"/>
            <a:ext cx="6862883" cy="13063"/>
          </a:xfrm>
          <a:prstGeom prst="straightConnector1">
            <a:avLst/>
          </a:prstGeom>
          <a:noFill/>
          <a:ln w="69850" cap="flat" cmpd="thickThin">
            <a:solidFill>
              <a:srgbClr val="0A45C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4834EED-7AF6-4B16-830B-ABBDAB7101FA}"/>
              </a:ext>
            </a:extLst>
          </p:cNvPr>
          <p:cNvSpPr txBox="1"/>
          <p:nvPr/>
        </p:nvSpPr>
        <p:spPr>
          <a:xfrm>
            <a:off x="355296" y="1267048"/>
            <a:ext cx="112103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딥드림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합성곱</a:t>
            </a:r>
            <a:r>
              <a:rPr lang="ko-KR" altLang="en-US" dirty="0"/>
              <a:t> 신경망이 학습한 표현을 사용해 예술적으로 이미지를 조작하는 기법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2015</a:t>
            </a:r>
            <a:r>
              <a:rPr lang="ko-KR" altLang="en-US" dirty="0"/>
              <a:t>년 여름 구글이 </a:t>
            </a:r>
            <a:r>
              <a:rPr lang="ko-KR" altLang="en-US" dirty="0" err="1"/>
              <a:t>카페딥러닝</a:t>
            </a:r>
            <a:r>
              <a:rPr lang="ko-KR" altLang="en-US" dirty="0"/>
              <a:t> 라이브러리를 사용해 구현한 것을 처음 공개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딥드림</a:t>
            </a:r>
            <a:r>
              <a:rPr lang="ko-KR" altLang="en-US" dirty="0"/>
              <a:t> 알고리즘은 </a:t>
            </a:r>
            <a:r>
              <a:rPr lang="en-US" altLang="ko-KR" dirty="0"/>
              <a:t>5</a:t>
            </a:r>
            <a:r>
              <a:rPr lang="ko-KR" altLang="en-US" dirty="0"/>
              <a:t>장에서 소개한 </a:t>
            </a:r>
            <a:r>
              <a:rPr lang="ko-KR" altLang="en-US" dirty="0" err="1"/>
              <a:t>컨브넷을</a:t>
            </a:r>
            <a:r>
              <a:rPr lang="ko-KR" altLang="en-US" dirty="0"/>
              <a:t> 거꾸로 실행하는 </a:t>
            </a:r>
            <a:r>
              <a:rPr lang="ko-KR" altLang="en-US" dirty="0" err="1"/>
              <a:t>컨브넷</a:t>
            </a:r>
            <a:r>
              <a:rPr lang="ko-KR" altLang="en-US" dirty="0"/>
              <a:t> 필터 시각화 기법과 거의 동일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네트워크가 학습한 표현을 기반으로 </a:t>
            </a:r>
            <a:r>
              <a:rPr lang="ko-KR" altLang="en-US" dirty="0" err="1"/>
              <a:t>컨브넷을</a:t>
            </a:r>
            <a:r>
              <a:rPr lang="ko-KR" altLang="en-US" dirty="0"/>
              <a:t> 거꾸로 실행해 </a:t>
            </a:r>
            <a:r>
              <a:rPr lang="ko-KR" altLang="en-US" dirty="0" err="1"/>
              <a:t>입력이미지를</a:t>
            </a:r>
            <a:r>
              <a:rPr lang="ko-KR" altLang="en-US" dirty="0"/>
              <a:t> 생성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과정은 이미지 모델이나 </a:t>
            </a:r>
            <a:r>
              <a:rPr lang="ko-KR" altLang="en-US" dirty="0" err="1"/>
              <a:t>컨브넷에</a:t>
            </a:r>
            <a:r>
              <a:rPr lang="ko-KR" altLang="en-US" dirty="0"/>
              <a:t> 국한되지 않음</a:t>
            </a:r>
            <a:r>
              <a:rPr lang="en-US" altLang="ko-KR" dirty="0"/>
              <a:t>. </a:t>
            </a:r>
            <a:r>
              <a:rPr lang="ko-KR" altLang="en-US" dirty="0"/>
              <a:t>음성</a:t>
            </a:r>
            <a:r>
              <a:rPr lang="en-US" altLang="ko-KR" dirty="0"/>
              <a:t>, </a:t>
            </a:r>
            <a:r>
              <a:rPr lang="ko-KR" altLang="en-US" dirty="0"/>
              <a:t>음악 등에도 적용가능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23CA63-DE7B-43DF-9FAB-30E003F32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9" y="3298373"/>
            <a:ext cx="3264888" cy="3329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C9400D-64B7-4D1F-AA89-74CFC9BADD53}"/>
              </a:ext>
            </a:extLst>
          </p:cNvPr>
          <p:cNvSpPr txBox="1"/>
          <p:nvPr/>
        </p:nvSpPr>
        <p:spPr>
          <a:xfrm>
            <a:off x="3837377" y="6084907"/>
            <a:ext cx="312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</a:t>
            </a:r>
            <a:r>
              <a:rPr lang="ko-KR" altLang="en-US" dirty="0" err="1"/>
              <a:t>딥드림이</a:t>
            </a:r>
            <a:r>
              <a:rPr lang="ko-KR" altLang="en-US" dirty="0"/>
              <a:t> 출력한 이미지</a:t>
            </a:r>
          </a:p>
        </p:txBody>
      </p:sp>
    </p:spTree>
    <p:extLst>
      <p:ext uri="{BB962C8B-B14F-4D97-AF65-F5344CB8AC3E}">
        <p14:creationId xmlns:p14="http://schemas.microsoft.com/office/powerpoint/2010/main" val="1010637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384F2D-66C3-4EF9-82F5-19525002A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39" y="650922"/>
            <a:ext cx="4762005" cy="94779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930262-B469-42E9-8FA7-4BDD591B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2" y="2946288"/>
            <a:ext cx="7746913" cy="2468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B5484F-BFE2-4154-9D5F-094EA0F3988A}"/>
              </a:ext>
            </a:extLst>
          </p:cNvPr>
          <p:cNvSpPr txBox="1"/>
          <p:nvPr/>
        </p:nvSpPr>
        <p:spPr>
          <a:xfrm>
            <a:off x="397822" y="104770"/>
            <a:ext cx="11675115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ImageNet</a:t>
            </a:r>
            <a:r>
              <a:rPr lang="ko-KR" altLang="en-US" sz="1400" dirty="0"/>
              <a:t>에서 훈련한 </a:t>
            </a:r>
            <a:r>
              <a:rPr lang="ko-KR" altLang="en-US" sz="1400" dirty="0" err="1"/>
              <a:t>컨브넷으로</a:t>
            </a:r>
            <a:r>
              <a:rPr lang="ko-KR" altLang="en-US" sz="1400" dirty="0"/>
              <a:t> 구현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케라스에는</a:t>
            </a:r>
            <a:r>
              <a:rPr lang="ko-KR" altLang="en-US" sz="1400" dirty="0"/>
              <a:t> </a:t>
            </a:r>
            <a:r>
              <a:rPr lang="en-US" altLang="ko-KR" sz="1400" dirty="0"/>
              <a:t>VGG16, VGG19, </a:t>
            </a:r>
            <a:r>
              <a:rPr lang="en-US" altLang="ko-KR" sz="1400" dirty="0" err="1"/>
              <a:t>Xception</a:t>
            </a:r>
            <a:r>
              <a:rPr lang="en-US" altLang="ko-KR" sz="1400" dirty="0"/>
              <a:t>, ResNet50 </a:t>
            </a:r>
            <a:r>
              <a:rPr lang="ko-KR" altLang="en-US" sz="1400" dirty="0"/>
              <a:t>등 사용가능한 </a:t>
            </a:r>
            <a:r>
              <a:rPr lang="ko-KR" altLang="en-US" sz="1400" dirty="0" err="1"/>
              <a:t>컨브넷이</a:t>
            </a:r>
            <a:r>
              <a:rPr lang="ko-KR" altLang="en-US" sz="1400" dirty="0"/>
              <a:t> 많다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                                                                                                 </a:t>
            </a:r>
            <a:r>
              <a:rPr lang="en-US" altLang="ko-KR" sz="1400" dirty="0"/>
              <a:t>&lt;-</a:t>
            </a:r>
            <a:r>
              <a:rPr lang="ko-KR" altLang="en-US" sz="1400" dirty="0"/>
              <a:t>교재코드에서는 </a:t>
            </a:r>
            <a:r>
              <a:rPr lang="ko-KR" altLang="en-US" sz="1400" dirty="0" err="1"/>
              <a:t>인셉션</a:t>
            </a:r>
            <a:r>
              <a:rPr lang="ko-KR" altLang="en-US" sz="1400" dirty="0"/>
              <a:t> </a:t>
            </a:r>
            <a:r>
              <a:rPr lang="en-US" altLang="ko-KR" sz="1400" dirty="0"/>
              <a:t>V3</a:t>
            </a:r>
            <a:r>
              <a:rPr lang="ko-KR" altLang="en-US" sz="1400" dirty="0"/>
              <a:t>모델 사용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1.</a:t>
            </a:r>
            <a:r>
              <a:rPr lang="ko-KR" altLang="en-US" sz="1400" b="1" dirty="0" err="1"/>
              <a:t>딥드림</a:t>
            </a:r>
            <a:r>
              <a:rPr lang="ko-KR" altLang="en-US" sz="1400" b="1" dirty="0"/>
              <a:t> 설정하기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최대화하려는 손실에 층의 활성화가 기여할 양을 정함</a:t>
            </a:r>
            <a:r>
              <a:rPr lang="en-US" altLang="ko-KR" sz="1400" b="1" dirty="0"/>
              <a:t>)</a:t>
            </a:r>
          </a:p>
          <a:p>
            <a:r>
              <a:rPr lang="en-US" altLang="ko-KR" sz="1400" b="1" dirty="0"/>
              <a:t>2.</a:t>
            </a:r>
            <a:r>
              <a:rPr lang="ko-KR" altLang="en-US" sz="1400" b="1" dirty="0" err="1"/>
              <a:t>최대하할</a:t>
            </a:r>
            <a:r>
              <a:rPr lang="ko-KR" altLang="en-US" sz="1400" b="1" dirty="0"/>
              <a:t> 손실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경사상승법으로 최대화할 값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정의</a:t>
            </a:r>
            <a:r>
              <a:rPr lang="en-US" altLang="ko-KR" sz="1400" b="1" dirty="0"/>
              <a:t>  </a:t>
            </a:r>
          </a:p>
          <a:p>
            <a:r>
              <a:rPr lang="en-US" altLang="ko-KR" sz="1400" b="1" dirty="0"/>
              <a:t>3.</a:t>
            </a:r>
            <a:r>
              <a:rPr lang="ko-KR" altLang="en-US" sz="1400" b="1" dirty="0"/>
              <a:t>경사 </a:t>
            </a:r>
            <a:r>
              <a:rPr lang="ko-KR" altLang="en-US" sz="1400" b="1" dirty="0" err="1"/>
              <a:t>상승법</a:t>
            </a:r>
            <a:r>
              <a:rPr lang="ko-KR" altLang="en-US" sz="1400" b="1" dirty="0"/>
              <a:t> 과정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b="1" dirty="0"/>
              <a:t>4.</a:t>
            </a:r>
            <a:r>
              <a:rPr lang="ko-KR" altLang="en-US" sz="1400" b="1" dirty="0" err="1"/>
              <a:t>딥드림</a:t>
            </a:r>
            <a:r>
              <a:rPr lang="ko-KR" altLang="en-US" sz="1400" b="1" dirty="0"/>
              <a:t> 알고리즘</a:t>
            </a:r>
            <a:endParaRPr lang="en-US" altLang="ko-KR" sz="1400" b="1" dirty="0"/>
          </a:p>
          <a:p>
            <a:r>
              <a:rPr lang="ko-KR" altLang="en-US" sz="1400" dirty="0"/>
              <a:t>이미지를 처리하기 위한 스케일</a:t>
            </a:r>
            <a:r>
              <a:rPr lang="en-US" altLang="ko-KR" sz="1400" dirty="0"/>
              <a:t>(</a:t>
            </a:r>
            <a:r>
              <a:rPr lang="ko-KR" altLang="en-US" sz="1400" dirty="0"/>
              <a:t>옥타브</a:t>
            </a:r>
            <a:r>
              <a:rPr lang="en-US" altLang="ko-KR" sz="1400" dirty="0"/>
              <a:t>) </a:t>
            </a:r>
            <a:r>
              <a:rPr lang="ko-KR" altLang="en-US" sz="1400" dirty="0"/>
              <a:t>리스트를 정의</a:t>
            </a:r>
            <a:r>
              <a:rPr lang="en-US" altLang="ko-KR" sz="1400" dirty="0"/>
              <a:t>. </a:t>
            </a:r>
            <a:r>
              <a:rPr lang="ko-KR" altLang="en-US" sz="1400" dirty="0"/>
              <a:t>스케일은 이전 스케일보다 </a:t>
            </a:r>
            <a:r>
              <a:rPr lang="en-US" altLang="ko-KR" sz="1400" dirty="0"/>
              <a:t>1.4</a:t>
            </a:r>
            <a:r>
              <a:rPr lang="ko-KR" altLang="en-US" sz="1400" dirty="0"/>
              <a:t>배 크게 설정</a:t>
            </a:r>
            <a:r>
              <a:rPr lang="en-US" altLang="ko-KR" sz="1400" dirty="0"/>
              <a:t>(40% </a:t>
            </a:r>
            <a:r>
              <a:rPr lang="ko-KR" altLang="en-US" sz="1400" dirty="0"/>
              <a:t>증가</a:t>
            </a:r>
            <a:r>
              <a:rPr lang="en-US" altLang="ko-KR" sz="1400" dirty="0"/>
              <a:t>)</a:t>
            </a:r>
          </a:p>
          <a:p>
            <a:r>
              <a:rPr lang="en-US" altLang="ko-KR" sz="1600" dirty="0"/>
              <a:t>                                            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      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                                                                 </a:t>
            </a:r>
          </a:p>
          <a:p>
            <a:r>
              <a:rPr lang="en-US" altLang="ko-KR" sz="1600" dirty="0"/>
              <a:t>                                                                                                                                      &lt;-</a:t>
            </a:r>
            <a:r>
              <a:rPr lang="ko-KR" altLang="en-US" sz="1600" dirty="0" err="1"/>
              <a:t>작은이미지로</a:t>
            </a:r>
            <a:r>
              <a:rPr lang="ko-KR" altLang="en-US" sz="1600" dirty="0"/>
              <a:t> 시작해 크기를 점점 키움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연속적인 단계에서 정의한 손실이 최대화되도록 경사상승법 수행</a:t>
            </a:r>
            <a:r>
              <a:rPr lang="en-US" altLang="ko-KR" sz="1600" dirty="0"/>
              <a:t>. </a:t>
            </a:r>
            <a:r>
              <a:rPr lang="ko-KR" altLang="en-US" sz="1600" dirty="0"/>
              <a:t>경사상승법이 실행된 후 이미지가 </a:t>
            </a:r>
            <a:r>
              <a:rPr lang="en-US" altLang="ko-KR" sz="1600" dirty="0"/>
              <a:t>40% </a:t>
            </a:r>
            <a:r>
              <a:rPr lang="ko-KR" altLang="en-US" sz="1600" dirty="0"/>
              <a:t>증가</a:t>
            </a:r>
            <a:r>
              <a:rPr lang="en-US" altLang="ko-KR" sz="1600" dirty="0"/>
              <a:t>. </a:t>
            </a:r>
            <a:r>
              <a:rPr lang="ko-KR" altLang="en-US" sz="1600" dirty="0"/>
              <a:t>스케일이 증가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스케일을 연속적으로 증가시키면서</a:t>
            </a:r>
            <a:r>
              <a:rPr lang="en-US" altLang="ko-KR" sz="1600" dirty="0"/>
              <a:t>,</a:t>
            </a:r>
            <a:r>
              <a:rPr lang="ko-KR" altLang="en-US" sz="1600" dirty="0"/>
              <a:t> 스케일을 늘린 후 이미지에 손실된 디테일을 </a:t>
            </a:r>
            <a:r>
              <a:rPr lang="ko-KR" altLang="en-US" sz="1600" dirty="0" err="1"/>
              <a:t>재주입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7030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903B54B-1FC0-4421-B33E-A65ADB2693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45C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D4CE88-5951-4535-9921-DF6DAF680D01}"/>
              </a:ext>
            </a:extLst>
          </p:cNvPr>
          <p:cNvSpPr/>
          <p:nvPr/>
        </p:nvSpPr>
        <p:spPr>
          <a:xfrm>
            <a:off x="206188" y="197224"/>
            <a:ext cx="11770659" cy="6409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418E8-C437-44DE-9752-F158847821F9}"/>
              </a:ext>
            </a:extLst>
          </p:cNvPr>
          <p:cNvSpPr txBox="1"/>
          <p:nvPr/>
        </p:nvSpPr>
        <p:spPr>
          <a:xfrm>
            <a:off x="1660659" y="3933883"/>
            <a:ext cx="1675459" cy="14465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8.3</a:t>
            </a:r>
            <a:endParaRPr lang="ko-KR" altLang="en-US" sz="8800" i="1" dirty="0">
              <a:solidFill>
                <a:schemeClr val="bg1">
                  <a:lumMod val="8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CCF572-7FBF-42F5-87EA-184241B4727C}"/>
              </a:ext>
            </a:extLst>
          </p:cNvPr>
          <p:cNvSpPr txBox="1"/>
          <p:nvPr/>
        </p:nvSpPr>
        <p:spPr>
          <a:xfrm>
            <a:off x="1943914" y="4276989"/>
            <a:ext cx="1540806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8.3</a:t>
            </a:r>
            <a:endParaRPr lang="ko-KR" altLang="en-US" sz="8000" i="1" dirty="0">
              <a:solidFill>
                <a:srgbClr val="0A45C7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8C3E533-A672-4113-AD4F-477482290171}"/>
              </a:ext>
            </a:extLst>
          </p:cNvPr>
          <p:cNvCxnSpPr>
            <a:cxnSpLocks/>
          </p:cNvCxnSpPr>
          <p:nvPr/>
        </p:nvCxnSpPr>
        <p:spPr>
          <a:xfrm flipH="1">
            <a:off x="3724712" y="5152622"/>
            <a:ext cx="8012143" cy="0"/>
          </a:xfrm>
          <a:prstGeom prst="line">
            <a:avLst/>
          </a:prstGeom>
          <a:ln w="69850" cmpd="thickThin">
            <a:solidFill>
              <a:srgbClr val="0A4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4B99AE-AB72-41D6-A689-AE30ED8BFB06}"/>
              </a:ext>
            </a:extLst>
          </p:cNvPr>
          <p:cNvSpPr txBox="1"/>
          <p:nvPr/>
        </p:nvSpPr>
        <p:spPr>
          <a:xfrm>
            <a:off x="2601627" y="5352051"/>
            <a:ext cx="9873628" cy="10926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500" i="1" dirty="0" err="1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뉴럴</a:t>
            </a:r>
            <a:r>
              <a:rPr lang="ko-KR" altLang="en-US" sz="65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스타일 트랜스퍼</a:t>
            </a:r>
          </a:p>
        </p:txBody>
      </p:sp>
    </p:spTree>
    <p:extLst>
      <p:ext uri="{BB962C8B-B14F-4D97-AF65-F5344CB8AC3E}">
        <p14:creationId xmlns:p14="http://schemas.microsoft.com/office/powerpoint/2010/main" val="2965850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/>
        </p:nvSpPr>
        <p:spPr>
          <a:xfrm>
            <a:off x="355296" y="743829"/>
            <a:ext cx="45122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뉴럴</a:t>
            </a:r>
            <a:r>
              <a:rPr kumimoji="0" lang="ko-KR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스타일 </a:t>
            </a:r>
            <a:r>
              <a:rPr kumimoji="0" lang="ko-KR" alt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트랜스퍼란</a:t>
            </a:r>
            <a:r>
              <a:rPr kumimoji="0" lang="en-US" altLang="ko-KR" sz="28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?</a:t>
            </a:r>
            <a:endParaRPr kumimoji="0" sz="2800" b="0" i="1" u="none" strike="noStrike" kern="0" cap="none" spc="0" normalizeH="0" baseline="0" noProof="0" dirty="0">
              <a:ln>
                <a:noFill/>
              </a:ln>
              <a:solidFill>
                <a:srgbClr val="D8D8D8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355296" y="513534"/>
            <a:ext cx="45122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뉴럴</a:t>
            </a:r>
            <a:r>
              <a:rPr kumimoji="0" lang="ko-KR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스타일 </a:t>
            </a:r>
            <a:r>
              <a:rPr kumimoji="0" lang="ko-KR" alt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트랜스퍼란</a:t>
            </a:r>
            <a:r>
              <a:rPr kumimoji="0" lang="en-US" altLang="ko-KR" sz="28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?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10" name="Google Shape;210;p25"/>
          <p:cNvCxnSpPr/>
          <p:nvPr/>
        </p:nvCxnSpPr>
        <p:spPr>
          <a:xfrm rot="10800000">
            <a:off x="4867564" y="743829"/>
            <a:ext cx="6862883" cy="13063"/>
          </a:xfrm>
          <a:prstGeom prst="straightConnector1">
            <a:avLst/>
          </a:prstGeom>
          <a:noFill/>
          <a:ln w="69850" cap="flat" cmpd="thickThin">
            <a:solidFill>
              <a:srgbClr val="0A45C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E42A42-5CEB-4C14-B62D-AD3D34153E1B}"/>
              </a:ext>
            </a:extLst>
          </p:cNvPr>
          <p:cNvSpPr txBox="1">
            <a:spLocks/>
          </p:cNvSpPr>
          <p:nvPr/>
        </p:nvSpPr>
        <p:spPr>
          <a:xfrm>
            <a:off x="646111" y="2339121"/>
            <a:ext cx="5302334" cy="272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atinLnBrk="0"/>
            <a:r>
              <a:rPr lang="ko-KR" altLang="en-US" sz="1500" kern="0"/>
              <a:t>딥러닝을 사용하여 이미지를 변경하는 주요분야 중 하나</a:t>
            </a:r>
            <a:endParaRPr lang="en-US" altLang="ko-KR" sz="1500" kern="0"/>
          </a:p>
          <a:p>
            <a:pPr latinLnBrk="0"/>
            <a:endParaRPr lang="en-US" altLang="ko-KR" sz="1500" kern="0"/>
          </a:p>
          <a:p>
            <a:pPr latinLnBrk="0"/>
            <a:r>
              <a:rPr lang="en-US" altLang="ko-KR" sz="1500" kern="0"/>
              <a:t>2015</a:t>
            </a:r>
            <a:r>
              <a:rPr lang="ko-KR" altLang="en-US" sz="1500" kern="0"/>
              <a:t>년 여름 리온 게티스 등이 소개함</a:t>
            </a:r>
            <a:endParaRPr lang="en-US" altLang="ko-KR" sz="1500" kern="0"/>
          </a:p>
          <a:p>
            <a:pPr latinLnBrk="0"/>
            <a:endParaRPr lang="en-US" altLang="ko-KR" sz="1500" kern="0"/>
          </a:p>
          <a:p>
            <a:pPr latinLnBrk="0"/>
            <a:r>
              <a:rPr lang="ko-KR" altLang="en-US" sz="1500" kern="0"/>
              <a:t>처음 소개된 이후에 많이 개선이 되었고 여러 변종 생성</a:t>
            </a:r>
            <a:endParaRPr lang="en-US" altLang="ko-KR" sz="1500" kern="0"/>
          </a:p>
          <a:p>
            <a:pPr latinLnBrk="0"/>
            <a:endParaRPr lang="en-US" altLang="ko-KR" sz="1500" kern="0"/>
          </a:p>
          <a:p>
            <a:pPr latinLnBrk="0"/>
            <a:r>
              <a:rPr lang="ko-KR" altLang="en-US" sz="1500" kern="0"/>
              <a:t>스마트폰 사진앱에도 쓰임</a:t>
            </a:r>
            <a:endParaRPr lang="en-US" altLang="ko-KR" sz="1500" kern="0"/>
          </a:p>
          <a:p>
            <a:pPr marL="0" indent="0" latinLnBrk="0">
              <a:buFont typeface="Arial"/>
              <a:buNone/>
            </a:pPr>
            <a:endParaRPr lang="en-US" altLang="ko-KR" sz="1500" kern="0"/>
          </a:p>
          <a:p>
            <a:pPr latinLnBrk="0"/>
            <a:endParaRPr lang="en-US" altLang="ko-KR" sz="1500" kern="0"/>
          </a:p>
          <a:p>
            <a:pPr latinLnBrk="0"/>
            <a:endParaRPr lang="ko-KR" altLang="en-US" sz="1500" kern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20B11C-1448-4A17-9007-13F78018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066" y="1615684"/>
            <a:ext cx="5283289" cy="147932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A94E8D4-52B0-49C1-A1E2-BC25B441936D}"/>
              </a:ext>
            </a:extLst>
          </p:cNvPr>
          <p:cNvSpPr txBox="1">
            <a:spLocks/>
          </p:cNvSpPr>
          <p:nvPr/>
        </p:nvSpPr>
        <p:spPr>
          <a:xfrm>
            <a:off x="6357311" y="3428999"/>
            <a:ext cx="5666453" cy="2728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/>
              <a:t>타깃 이미지의 콘텐츠를 보존하면서 참조 이미지의 스타일을 타깃 이미지에 적용</a:t>
            </a:r>
            <a:endParaRPr lang="en-US" altLang="ko-KR" sz="1500" dirty="0"/>
          </a:p>
          <a:p>
            <a:r>
              <a:rPr lang="ko-KR" altLang="en-US" sz="1500" dirty="0"/>
              <a:t>스타일은 질감</a:t>
            </a:r>
            <a:r>
              <a:rPr lang="en-US" altLang="ko-KR" sz="1500" dirty="0"/>
              <a:t>, </a:t>
            </a:r>
            <a:r>
              <a:rPr lang="ko-KR" altLang="en-US" sz="1500" dirty="0"/>
              <a:t>색깔</a:t>
            </a:r>
            <a:r>
              <a:rPr lang="en-US" altLang="ko-KR" sz="1500" dirty="0"/>
              <a:t>, </a:t>
            </a:r>
            <a:r>
              <a:rPr lang="ko-KR" altLang="en-US" sz="1500" dirty="0"/>
              <a:t>이미지에 있는 다양한 크기의 시각요소</a:t>
            </a:r>
            <a:endParaRPr lang="en-US" altLang="ko-KR" sz="1500" dirty="0"/>
          </a:p>
          <a:p>
            <a:r>
              <a:rPr lang="ko-KR" altLang="en-US" sz="1500" dirty="0"/>
              <a:t>콘텐츠는 이미지에 있는 고수준의 대형구조</a:t>
            </a:r>
            <a:endParaRPr lang="en-US" altLang="ko-KR" sz="1500" dirty="0"/>
          </a:p>
          <a:p>
            <a:r>
              <a:rPr lang="en-US" altLang="ko-KR" sz="1500" dirty="0"/>
              <a:t>Content image + style image = synthesized image</a:t>
            </a:r>
          </a:p>
          <a:p>
            <a:endParaRPr lang="en-US" altLang="ko-KR" sz="1500" dirty="0"/>
          </a:p>
          <a:p>
            <a:r>
              <a:rPr lang="ko-KR" altLang="en-US" sz="1500" dirty="0" err="1"/>
              <a:t>원본이미지에다</a:t>
            </a:r>
            <a:r>
              <a:rPr lang="ko-KR" altLang="en-US" sz="1500" dirty="0"/>
              <a:t> 스타일요소를 입힌 것임</a:t>
            </a:r>
            <a:endParaRPr lang="en-US" altLang="ko-KR" sz="1500" dirty="0"/>
          </a:p>
          <a:p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524065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25"/>
          <p:cNvCxnSpPr>
            <a:cxnSpLocks/>
          </p:cNvCxnSpPr>
          <p:nvPr/>
        </p:nvCxnSpPr>
        <p:spPr>
          <a:xfrm flipH="1" flipV="1">
            <a:off x="1359017" y="756892"/>
            <a:ext cx="10371431" cy="1"/>
          </a:xfrm>
          <a:prstGeom prst="straightConnector1">
            <a:avLst/>
          </a:prstGeom>
          <a:noFill/>
          <a:ln w="69850" cap="flat" cmpd="thickThin">
            <a:solidFill>
              <a:srgbClr val="0A45C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E19C3AD-8DDF-44D8-AA8A-B586A1BC15BE}"/>
              </a:ext>
            </a:extLst>
          </p:cNvPr>
          <p:cNvSpPr txBox="1">
            <a:spLocks/>
          </p:cNvSpPr>
          <p:nvPr/>
        </p:nvSpPr>
        <p:spPr>
          <a:xfrm>
            <a:off x="1103312" y="1442906"/>
            <a:ext cx="8946541" cy="480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atinLnBrk="0"/>
            <a:r>
              <a:rPr lang="en-US" altLang="ko-KR" sz="1800" kern="0" dirty="0"/>
              <a:t> </a:t>
            </a:r>
            <a:r>
              <a:rPr lang="ko-KR" altLang="en-US" sz="1800" kern="0" dirty="0"/>
              <a:t>스타일 트랜스퍼 구현의 핵심개념도 모든 딥러닝 알고리즘의 핵심과 동일</a:t>
            </a:r>
            <a:endParaRPr lang="en-US" altLang="ko-KR" sz="1800" kern="0" dirty="0"/>
          </a:p>
          <a:p>
            <a:pPr marL="0" indent="0" latinLnBrk="0">
              <a:buFont typeface="Arial"/>
              <a:buNone/>
            </a:pPr>
            <a:r>
              <a:rPr lang="en-US" altLang="ko-KR" sz="1800" kern="0" dirty="0"/>
              <a:t>      -&gt; </a:t>
            </a:r>
            <a:r>
              <a:rPr lang="ko-KR" altLang="en-US" sz="1800" kern="0" dirty="0"/>
              <a:t>목표를 표현한 손실함수 정의 </a:t>
            </a:r>
            <a:r>
              <a:rPr lang="en-US" altLang="ko-KR" sz="1800" kern="0" dirty="0"/>
              <a:t>-&gt; </a:t>
            </a:r>
            <a:r>
              <a:rPr lang="ko-KR" altLang="en-US" sz="1800" kern="0" dirty="0"/>
              <a:t>손실 최소화</a:t>
            </a:r>
            <a:endParaRPr lang="en-US" altLang="ko-KR" sz="1800" kern="0" dirty="0"/>
          </a:p>
          <a:p>
            <a:pPr marL="0" indent="0" latinLnBrk="0">
              <a:buFont typeface="Arial"/>
              <a:buNone/>
            </a:pPr>
            <a:endParaRPr lang="en-US" altLang="ko-KR" sz="1800" kern="0" dirty="0"/>
          </a:p>
          <a:p>
            <a:pPr latinLnBrk="0">
              <a:lnSpc>
                <a:spcPct val="100000"/>
              </a:lnSpc>
            </a:pPr>
            <a:r>
              <a:rPr lang="ko-KR" altLang="en-US" sz="1800" kern="0" dirty="0"/>
              <a:t>콘텐츠와 스타일을 수학적으로 정의한다면 최소화할 손실함수</a:t>
            </a:r>
            <a:endParaRPr lang="en-US" altLang="ko-KR" sz="1800" kern="0" dirty="0"/>
          </a:p>
          <a:p>
            <a:pPr latinLnBrk="0">
              <a:lnSpc>
                <a:spcPct val="100000"/>
              </a:lnSpc>
            </a:pPr>
            <a:endParaRPr lang="en-US" altLang="ko-KR" sz="1800" kern="0" dirty="0"/>
          </a:p>
          <a:p>
            <a:pPr latinLnBrk="0">
              <a:lnSpc>
                <a:spcPct val="100000"/>
              </a:lnSpc>
            </a:pPr>
            <a:endParaRPr lang="en-US" altLang="ko-KR" sz="1800" kern="0" dirty="0"/>
          </a:p>
          <a:p>
            <a:pPr marL="0" indent="0" latinLnBrk="0">
              <a:lnSpc>
                <a:spcPct val="100000"/>
              </a:lnSpc>
              <a:buFont typeface="Arial"/>
              <a:buNone/>
            </a:pPr>
            <a:r>
              <a:rPr lang="en-US" altLang="ko-KR" sz="1800" kern="0" dirty="0"/>
              <a:t>      </a:t>
            </a:r>
          </a:p>
          <a:p>
            <a:pPr marL="0" indent="0" latinLnBrk="0">
              <a:lnSpc>
                <a:spcPct val="100000"/>
              </a:lnSpc>
              <a:buFont typeface="Arial"/>
              <a:buNone/>
            </a:pPr>
            <a:r>
              <a:rPr lang="en-US" altLang="ko-KR" sz="1800" kern="0" dirty="0"/>
              <a:t>      -&gt; loss</a:t>
            </a:r>
            <a:r>
              <a:rPr lang="ko-KR" altLang="en-US" sz="1800" kern="0" dirty="0"/>
              <a:t>는 손실이고</a:t>
            </a:r>
            <a:r>
              <a:rPr lang="en-US" altLang="ko-KR" sz="1800" kern="0" dirty="0"/>
              <a:t>,</a:t>
            </a:r>
            <a:r>
              <a:rPr lang="ko-KR" altLang="en-US" sz="1800" kern="0" dirty="0"/>
              <a:t> 이를 최소화하면 </a:t>
            </a:r>
            <a:endParaRPr lang="en-US" altLang="ko-KR" sz="1800" kern="0" dirty="0"/>
          </a:p>
          <a:p>
            <a:pPr marL="0" indent="0" latinLnBrk="0">
              <a:lnSpc>
                <a:spcPct val="100000"/>
              </a:lnSpc>
              <a:buFont typeface="Arial"/>
              <a:buNone/>
            </a:pPr>
            <a:r>
              <a:rPr lang="ko-KR" altLang="en-US" sz="1800" kern="0" dirty="0"/>
              <a:t>          </a:t>
            </a:r>
            <a:r>
              <a:rPr lang="ko-KR" altLang="en-US" sz="1800" kern="0" dirty="0" err="1"/>
              <a:t>스타일트랜스퍼의</a:t>
            </a:r>
            <a:r>
              <a:rPr lang="ko-KR" altLang="en-US" sz="1800" kern="0" dirty="0"/>
              <a:t> 목적 달성</a:t>
            </a:r>
            <a:endParaRPr lang="en-US" altLang="ko-KR" sz="1800" kern="0" dirty="0"/>
          </a:p>
          <a:p>
            <a:pPr latinLnBrk="0"/>
            <a:endParaRPr lang="en-US" altLang="ko-KR" kern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AEF085-F438-41F6-BA11-ED1C3C4D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997" y="3312820"/>
            <a:ext cx="7543800" cy="7524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40034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/>
        </p:nvSpPr>
        <p:spPr>
          <a:xfrm>
            <a:off x="355296" y="743829"/>
            <a:ext cx="45122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콘텐츠 손실과 스타일 손실</a:t>
            </a:r>
            <a:endParaRPr kumimoji="0" sz="2800" b="0" i="1" u="none" strike="noStrike" kern="0" cap="none" spc="0" normalizeH="0" baseline="0" noProof="0" dirty="0">
              <a:ln>
                <a:noFill/>
              </a:ln>
              <a:solidFill>
                <a:srgbClr val="D8D8D8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355296" y="513534"/>
            <a:ext cx="45122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콘텐츠 손실과 스타일 손실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10" name="Google Shape;210;p25"/>
          <p:cNvCxnSpPr/>
          <p:nvPr/>
        </p:nvCxnSpPr>
        <p:spPr>
          <a:xfrm rot="10800000">
            <a:off x="4867564" y="743829"/>
            <a:ext cx="6862883" cy="13063"/>
          </a:xfrm>
          <a:prstGeom prst="straightConnector1">
            <a:avLst/>
          </a:prstGeom>
          <a:noFill/>
          <a:ln w="69850" cap="flat" cmpd="thickThin">
            <a:solidFill>
              <a:srgbClr val="0A45C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8D3ABEF-2215-4F41-A66E-DA2D5D175078}"/>
              </a:ext>
            </a:extLst>
          </p:cNvPr>
          <p:cNvSpPr txBox="1">
            <a:spLocks/>
          </p:cNvSpPr>
          <p:nvPr/>
        </p:nvSpPr>
        <p:spPr>
          <a:xfrm>
            <a:off x="616750" y="1497344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atinLnBrk="0"/>
            <a:r>
              <a:rPr lang="ko-KR" altLang="en-US" kern="0"/>
              <a:t>콘텐츠 손실은 하나의 상위 층만 사용</a:t>
            </a:r>
            <a:endParaRPr lang="en-US" altLang="ko-KR" kern="0"/>
          </a:p>
          <a:p>
            <a:pPr latinLnBrk="0"/>
            <a:r>
              <a:rPr lang="ko-KR" altLang="en-US" kern="0"/>
              <a:t>스타일 손실은 컨볼루션 신경망의 여러 층을 사용</a:t>
            </a:r>
            <a:endParaRPr lang="en-US" altLang="ko-KR" kern="0"/>
          </a:p>
          <a:p>
            <a:pPr latinLnBrk="0"/>
            <a:endParaRPr lang="en-US" altLang="ko-KR" kern="0"/>
          </a:p>
          <a:p>
            <a:pPr latinLnBrk="0"/>
            <a:r>
              <a:rPr lang="en-US" altLang="ko-KR" kern="0"/>
              <a:t>8.3.1, 8.3.2 </a:t>
            </a:r>
            <a:r>
              <a:rPr lang="ko-KR" altLang="en-US" kern="0"/>
              <a:t>요약</a:t>
            </a:r>
            <a:r>
              <a:rPr lang="en-US" altLang="ko-KR" kern="0"/>
              <a:t> </a:t>
            </a:r>
          </a:p>
          <a:p>
            <a:pPr marL="0" indent="0" latinLnBrk="0">
              <a:buFont typeface="Arial"/>
              <a:buNone/>
            </a:pPr>
            <a:r>
              <a:rPr lang="en-US" altLang="ko-KR" kern="0"/>
              <a:t>    -&gt; </a:t>
            </a:r>
            <a:r>
              <a:rPr lang="ko-KR" altLang="en-US" kern="0"/>
              <a:t>콘텐츠를 보존하기 위해 타깃 콘텐츠 이미지와 생성된 이미지 사이에서</a:t>
            </a:r>
            <a:endParaRPr lang="en-US" altLang="ko-KR" kern="0"/>
          </a:p>
          <a:p>
            <a:pPr marL="0" indent="0" latinLnBrk="0">
              <a:buFont typeface="Arial"/>
              <a:buNone/>
            </a:pPr>
            <a:r>
              <a:rPr lang="ko-KR" altLang="en-US" kern="0"/>
              <a:t>        상위 층의 활성화를 비슷하게 유지</a:t>
            </a:r>
            <a:endParaRPr lang="en-US" altLang="ko-KR" kern="0"/>
          </a:p>
          <a:p>
            <a:pPr marL="0" indent="0" latinLnBrk="0">
              <a:buFont typeface="Arial"/>
              <a:buNone/>
            </a:pPr>
            <a:r>
              <a:rPr lang="en-US" altLang="ko-KR" kern="0"/>
              <a:t>    -&gt; </a:t>
            </a:r>
            <a:r>
              <a:rPr lang="ko-KR" altLang="en-US" kern="0"/>
              <a:t>스타일을 보전하기위해 저수준 층과 고수준 층에서</a:t>
            </a:r>
            <a:endParaRPr lang="en-US" altLang="ko-KR" kern="0"/>
          </a:p>
          <a:p>
            <a:pPr marL="0" indent="0" latinLnBrk="0">
              <a:buFont typeface="Arial"/>
              <a:buNone/>
            </a:pPr>
            <a:r>
              <a:rPr lang="ko-KR" altLang="en-US" kern="0"/>
              <a:t>        활성화 안에 상관관계를 비슷하게 유지</a:t>
            </a:r>
            <a:endParaRPr lang="en-US" altLang="ko-KR" kern="0"/>
          </a:p>
          <a:p>
            <a:pPr marL="0" indent="0" latinLnBrk="0">
              <a:buFont typeface="Arial"/>
              <a:buNone/>
            </a:pPr>
            <a:endParaRPr lang="en-US" altLang="ko-KR" kern="0"/>
          </a:p>
          <a:p>
            <a:pPr marL="0" indent="0" latinLnBrk="0">
              <a:buFont typeface="Arial"/>
              <a:buNone/>
            </a:pPr>
            <a:r>
              <a:rPr lang="en-US" altLang="ko-KR" kern="0"/>
              <a:t>-&gt;2015</a:t>
            </a:r>
            <a:r>
              <a:rPr lang="ko-KR" altLang="en-US" kern="0"/>
              <a:t>년 뉴럴 스타일 트랜스퍼 알고리즘은 딥드림과 공통점이 많음</a:t>
            </a:r>
            <a:r>
              <a:rPr lang="en-US" altLang="ko-KR" kern="0"/>
              <a:t>.</a:t>
            </a:r>
            <a:r>
              <a:rPr lang="ko-KR" altLang="en-US" kern="0"/>
              <a:t> </a:t>
            </a:r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3513575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/>
        </p:nvSpPr>
        <p:spPr>
          <a:xfrm>
            <a:off x="355296" y="685105"/>
            <a:ext cx="521499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300" b="0" i="1" u="none" strike="noStrike" kern="0" cap="none" spc="0" normalizeH="0" baseline="0" noProof="0" dirty="0" err="1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Keras</a:t>
            </a:r>
            <a:r>
              <a:rPr kumimoji="0" lang="ko-KR" altLang="en-US" sz="23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에서 </a:t>
            </a:r>
            <a:r>
              <a:rPr kumimoji="0" lang="ko-KR" altLang="en-US" sz="2300" b="0" i="1" u="none" strike="noStrike" kern="0" cap="none" spc="0" normalizeH="0" baseline="0" noProof="0" dirty="0" err="1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뉴럴</a:t>
            </a:r>
            <a:r>
              <a:rPr kumimoji="0" lang="ko-KR" altLang="en-US" sz="23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스타일 트랜스퍼 구현</a:t>
            </a:r>
            <a:endParaRPr kumimoji="0" sz="2300" b="0" i="1" u="none" strike="noStrike" kern="0" cap="none" spc="0" normalizeH="0" baseline="0" noProof="0" dirty="0">
              <a:ln>
                <a:noFill/>
              </a:ln>
              <a:solidFill>
                <a:srgbClr val="D8D8D8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355296" y="495282"/>
            <a:ext cx="55337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300" b="0" i="1" u="none" strike="noStrike" kern="0" cap="none" spc="0" normalizeH="0" baseline="0" noProof="0" dirty="0" err="1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Keras</a:t>
            </a:r>
            <a:r>
              <a:rPr kumimoji="0" lang="ko-KR" altLang="en-US" sz="23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에서 </a:t>
            </a:r>
            <a:r>
              <a:rPr kumimoji="0" lang="ko-KR" altLang="en-US" sz="2300" b="0" i="1" u="none" strike="noStrike" kern="0" cap="none" spc="0" normalizeH="0" baseline="0" noProof="0" dirty="0" err="1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뉴럴</a:t>
            </a:r>
            <a:r>
              <a:rPr kumimoji="0" lang="ko-KR" altLang="en-US" sz="23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스타일 트랜스퍼  구현</a:t>
            </a:r>
            <a:endParaRPr kumimoji="0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10" name="Google Shape;210;p25"/>
          <p:cNvCxnSpPr>
            <a:cxnSpLocks/>
          </p:cNvCxnSpPr>
          <p:nvPr/>
        </p:nvCxnSpPr>
        <p:spPr>
          <a:xfrm flipH="1" flipV="1">
            <a:off x="5570290" y="756892"/>
            <a:ext cx="6160158" cy="1"/>
          </a:xfrm>
          <a:prstGeom prst="straightConnector1">
            <a:avLst/>
          </a:prstGeom>
          <a:noFill/>
          <a:ln w="69850" cap="flat" cmpd="thickThin">
            <a:solidFill>
              <a:srgbClr val="0A45C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55E355F-4148-422F-9147-CFFC4B77F0D3}"/>
              </a:ext>
            </a:extLst>
          </p:cNvPr>
          <p:cNvSpPr txBox="1">
            <a:spLocks/>
          </p:cNvSpPr>
          <p:nvPr/>
        </p:nvSpPr>
        <p:spPr>
          <a:xfrm>
            <a:off x="927143" y="1469935"/>
            <a:ext cx="8946541" cy="402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atinLnBrk="0"/>
            <a:r>
              <a:rPr lang="ko-KR" altLang="en-US" sz="2000" kern="0" dirty="0"/>
              <a:t>사전 훈련된 </a:t>
            </a:r>
            <a:r>
              <a:rPr lang="ko-KR" altLang="en-US" sz="2000" kern="0" dirty="0" err="1"/>
              <a:t>컨브넷</a:t>
            </a:r>
            <a:r>
              <a:rPr lang="ko-KR" altLang="en-US" sz="2000" kern="0" dirty="0"/>
              <a:t> 중 어떤 것을 사용해도 구현 가능</a:t>
            </a:r>
            <a:endParaRPr lang="en-US" altLang="ko-KR" sz="2000" kern="0" dirty="0"/>
          </a:p>
          <a:p>
            <a:pPr latinLnBrk="0"/>
            <a:endParaRPr lang="en-US" altLang="ko-KR" sz="2000" kern="0" dirty="0"/>
          </a:p>
          <a:p>
            <a:pPr latinLnBrk="0"/>
            <a:r>
              <a:rPr lang="ko-KR" altLang="en-US" sz="2000" kern="0" dirty="0"/>
              <a:t>책에서는 </a:t>
            </a:r>
            <a:r>
              <a:rPr lang="ko-KR" altLang="en-US" sz="2000" kern="0" dirty="0" err="1"/>
              <a:t>게티스가</a:t>
            </a:r>
            <a:r>
              <a:rPr lang="ko-KR" altLang="en-US" sz="2000" kern="0" dirty="0"/>
              <a:t> 정의한 </a:t>
            </a:r>
            <a:r>
              <a:rPr lang="en-US" altLang="ko-KR" sz="2000" kern="0" dirty="0"/>
              <a:t>VGG19 </a:t>
            </a:r>
            <a:r>
              <a:rPr lang="ko-KR" altLang="en-US" sz="2000" kern="0" dirty="0"/>
              <a:t>네트워크 사용</a:t>
            </a:r>
            <a:endParaRPr lang="en-US" altLang="ko-KR" sz="2000" kern="0" dirty="0"/>
          </a:p>
          <a:p>
            <a:pPr indent="-457200" latinLnBrk="0">
              <a:buFont typeface="Arial"/>
              <a:buAutoNum type="arabicPeriod"/>
            </a:pPr>
            <a:r>
              <a:rPr lang="ko-KR" altLang="en-US" sz="2000" kern="0" dirty="0"/>
              <a:t>스타일 참조 이미지</a:t>
            </a:r>
            <a:r>
              <a:rPr lang="en-US" altLang="ko-KR" sz="2000" kern="0" dirty="0"/>
              <a:t>, </a:t>
            </a:r>
            <a:r>
              <a:rPr lang="ko-KR" altLang="en-US" sz="2000" kern="0" dirty="0"/>
              <a:t>타깃 이미지</a:t>
            </a:r>
            <a:r>
              <a:rPr lang="en-US" altLang="ko-KR" sz="2000" kern="0" dirty="0"/>
              <a:t>, </a:t>
            </a:r>
            <a:r>
              <a:rPr lang="ko-KR" altLang="en-US" sz="2000" kern="0" dirty="0"/>
              <a:t>생성된 이미지를 위해 </a:t>
            </a:r>
            <a:r>
              <a:rPr lang="en-US" altLang="ko-KR" sz="2000" kern="0" dirty="0"/>
              <a:t>VGG19</a:t>
            </a:r>
            <a:r>
              <a:rPr lang="ko-KR" altLang="en-US" sz="2000" kern="0" dirty="0"/>
              <a:t>의 층      활성화를 동시에 계산하는 네트워크 설정</a:t>
            </a:r>
            <a:endParaRPr lang="en-US" altLang="ko-KR" sz="2000" kern="0" dirty="0"/>
          </a:p>
          <a:p>
            <a:pPr indent="-457200" latinLnBrk="0">
              <a:buFont typeface="Arial"/>
              <a:buAutoNum type="arabicPeriod"/>
            </a:pPr>
            <a:r>
              <a:rPr lang="ko-KR" altLang="en-US" sz="2000" kern="0" dirty="0"/>
              <a:t>세 이미지에서 계산한 층 활성화를 사용하여 앞서 설명한 손실 함수를     정의 </a:t>
            </a:r>
            <a:r>
              <a:rPr lang="en-US" altLang="ko-KR" sz="2000" kern="0" dirty="0"/>
              <a:t>-&gt; </a:t>
            </a:r>
            <a:r>
              <a:rPr lang="ko-KR" altLang="en-US" sz="2000" kern="0" dirty="0"/>
              <a:t>이 손실을 최소화하여 스타일 트랜스퍼 구현</a:t>
            </a:r>
            <a:endParaRPr lang="en-US" altLang="ko-KR" sz="2000" kern="0" dirty="0"/>
          </a:p>
          <a:p>
            <a:pPr indent="-457200" latinLnBrk="0">
              <a:buFont typeface="Arial"/>
              <a:buAutoNum type="arabicPeriod"/>
            </a:pPr>
            <a:r>
              <a:rPr lang="ko-KR" altLang="en-US" sz="2000" kern="0" dirty="0"/>
              <a:t>손실 함수를 최소화할 경사 </a:t>
            </a:r>
            <a:r>
              <a:rPr lang="ko-KR" altLang="en-US" sz="2000" kern="0" dirty="0" err="1"/>
              <a:t>하강법</a:t>
            </a:r>
            <a:r>
              <a:rPr lang="ko-KR" altLang="en-US" sz="2000" kern="0" dirty="0"/>
              <a:t> 과정 설정</a:t>
            </a:r>
            <a:endParaRPr lang="en-US" altLang="ko-KR" sz="2000" kern="0" dirty="0"/>
          </a:p>
        </p:txBody>
      </p:sp>
    </p:spTree>
    <p:extLst>
      <p:ext uri="{BB962C8B-B14F-4D97-AF65-F5344CB8AC3E}">
        <p14:creationId xmlns:p14="http://schemas.microsoft.com/office/powerpoint/2010/main" val="4126674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/>
        </p:nvSpPr>
        <p:spPr>
          <a:xfrm>
            <a:off x="355296" y="628681"/>
            <a:ext cx="45122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8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8.3</a:t>
            </a:r>
            <a:r>
              <a:rPr kumimoji="0" lang="ko-KR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절 정리</a:t>
            </a:r>
            <a:endParaRPr kumimoji="0" sz="2800" b="0" i="1" u="none" strike="noStrike" kern="0" cap="none" spc="0" normalizeH="0" baseline="0" noProof="0" dirty="0">
              <a:ln>
                <a:noFill/>
              </a:ln>
              <a:solidFill>
                <a:srgbClr val="D8D8D8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355296" y="513534"/>
            <a:ext cx="45122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8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8.3</a:t>
            </a:r>
            <a:r>
              <a:rPr kumimoji="0" lang="ko-KR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절</a:t>
            </a:r>
            <a:r>
              <a:rPr kumimoji="0" lang="en-US" altLang="ko-KR" sz="28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ko-KR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정리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10" name="Google Shape;210;p25"/>
          <p:cNvCxnSpPr>
            <a:cxnSpLocks/>
          </p:cNvCxnSpPr>
          <p:nvPr/>
        </p:nvCxnSpPr>
        <p:spPr>
          <a:xfrm flipH="1">
            <a:off x="2315361" y="756893"/>
            <a:ext cx="9415088" cy="73617"/>
          </a:xfrm>
          <a:prstGeom prst="straightConnector1">
            <a:avLst/>
          </a:prstGeom>
          <a:noFill/>
          <a:ln w="69850" cap="flat" cmpd="thickThin">
            <a:solidFill>
              <a:srgbClr val="0A45C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8086D97-CEE1-4728-BF3C-8B9A5D568246}"/>
              </a:ext>
            </a:extLst>
          </p:cNvPr>
          <p:cNvSpPr txBox="1">
            <a:spLocks/>
          </p:cNvSpPr>
          <p:nvPr/>
        </p:nvSpPr>
        <p:spPr>
          <a:xfrm>
            <a:off x="667084" y="1382195"/>
            <a:ext cx="10507052" cy="373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sz="2000" kern="0" dirty="0"/>
              <a:t>스타일 </a:t>
            </a:r>
            <a:r>
              <a:rPr lang="ko-KR" altLang="en-US" sz="2000" kern="0" dirty="0" err="1"/>
              <a:t>트랜스퍼는</a:t>
            </a:r>
            <a:r>
              <a:rPr lang="ko-KR" altLang="en-US" sz="2000" kern="0" dirty="0"/>
              <a:t> 참조 이미지의 스타일을 적용하면서 타깃 이미지의 콘텐츠를 보존하여 새로운 이미지를 만드는 방법</a:t>
            </a:r>
            <a:endParaRPr lang="en-US" altLang="ko-KR" sz="2000" kern="0" dirty="0"/>
          </a:p>
          <a:p>
            <a:pPr latinLnBrk="0">
              <a:lnSpc>
                <a:spcPct val="150000"/>
              </a:lnSpc>
            </a:pPr>
            <a:r>
              <a:rPr lang="ko-KR" altLang="en-US" sz="2000" kern="0" dirty="0"/>
              <a:t>콘텐츠는 </a:t>
            </a:r>
            <a:r>
              <a:rPr lang="ko-KR" altLang="en-US" sz="2000" kern="0" dirty="0" err="1"/>
              <a:t>컨브넷</a:t>
            </a:r>
            <a:r>
              <a:rPr lang="ko-KR" altLang="en-US" sz="2000" kern="0" dirty="0"/>
              <a:t> 상위 층의 활성화에서 얻을 수 있음</a:t>
            </a:r>
            <a:endParaRPr lang="en-US" altLang="ko-KR" sz="2000" kern="0" dirty="0"/>
          </a:p>
          <a:p>
            <a:pPr latinLnBrk="0">
              <a:lnSpc>
                <a:spcPct val="150000"/>
              </a:lnSpc>
            </a:pPr>
            <a:r>
              <a:rPr lang="ko-KR" altLang="en-US" sz="2000" kern="0" dirty="0"/>
              <a:t>스타일은 여러 </a:t>
            </a:r>
            <a:r>
              <a:rPr lang="ko-KR" altLang="en-US" sz="2000" kern="0" dirty="0" err="1"/>
              <a:t>컨브넷</a:t>
            </a:r>
            <a:r>
              <a:rPr lang="ko-KR" altLang="en-US" sz="2000" kern="0" dirty="0"/>
              <a:t> 층의 활성화 안에 내재된 상관관계에서 얻을 수 있음</a:t>
            </a:r>
            <a:endParaRPr lang="en-US" altLang="ko-KR" sz="2000" kern="0" dirty="0"/>
          </a:p>
          <a:p>
            <a:pPr latinLnBrk="0">
              <a:lnSpc>
                <a:spcPct val="150000"/>
              </a:lnSpc>
            </a:pPr>
            <a:r>
              <a:rPr lang="ko-KR" altLang="en-US" sz="2000" kern="0" dirty="0" err="1"/>
              <a:t>딥러닝에서는</a:t>
            </a:r>
            <a:r>
              <a:rPr lang="ko-KR" altLang="en-US" sz="2000" kern="0" dirty="0"/>
              <a:t> </a:t>
            </a:r>
            <a:r>
              <a:rPr lang="ko-KR" altLang="en-US" sz="2000" kern="0" dirty="0" err="1"/>
              <a:t>사전훈련된</a:t>
            </a:r>
            <a:r>
              <a:rPr lang="ko-KR" altLang="en-US" sz="2000" kern="0" dirty="0"/>
              <a:t> </a:t>
            </a:r>
            <a:r>
              <a:rPr lang="ko-KR" altLang="en-US" sz="2000" kern="0" dirty="0" err="1"/>
              <a:t>컨브넷으로</a:t>
            </a:r>
            <a:r>
              <a:rPr lang="ko-KR" altLang="en-US" sz="2000" kern="0" dirty="0"/>
              <a:t> 손실을 정의하고 이 손실을 최적화하는  과정으로 스타일 트랜스퍼 구성</a:t>
            </a:r>
            <a:endParaRPr lang="en-US" altLang="ko-KR" sz="2000" kern="0" dirty="0"/>
          </a:p>
          <a:p>
            <a:pPr latinLnBrk="0">
              <a:lnSpc>
                <a:spcPct val="100000"/>
              </a:lnSpc>
            </a:pPr>
            <a:r>
              <a:rPr lang="ko-KR" altLang="en-US" sz="2000" kern="0" dirty="0"/>
              <a:t>이런 기본 아이디어에서 출발하여 다양한 변종과 개선 가능</a:t>
            </a:r>
            <a:endParaRPr lang="en-US" altLang="ko-KR" sz="2000" kern="0" dirty="0"/>
          </a:p>
        </p:txBody>
      </p:sp>
    </p:spTree>
    <p:extLst>
      <p:ext uri="{BB962C8B-B14F-4D97-AF65-F5344CB8AC3E}">
        <p14:creationId xmlns:p14="http://schemas.microsoft.com/office/powerpoint/2010/main" val="4443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903B54B-1FC0-4421-B33E-A65ADB2693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45C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D4CE88-5951-4535-9921-DF6DAF680D01}"/>
              </a:ext>
            </a:extLst>
          </p:cNvPr>
          <p:cNvSpPr/>
          <p:nvPr/>
        </p:nvSpPr>
        <p:spPr>
          <a:xfrm>
            <a:off x="206188" y="197224"/>
            <a:ext cx="11770659" cy="6409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418E8-C437-44DE-9752-F158847821F9}"/>
              </a:ext>
            </a:extLst>
          </p:cNvPr>
          <p:cNvSpPr txBox="1"/>
          <p:nvPr/>
        </p:nvSpPr>
        <p:spPr>
          <a:xfrm>
            <a:off x="566178" y="3912673"/>
            <a:ext cx="1675459" cy="14465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8.4</a:t>
            </a:r>
            <a:endParaRPr lang="ko-KR" altLang="en-US" sz="8800" i="1" dirty="0">
              <a:solidFill>
                <a:schemeClr val="bg1">
                  <a:lumMod val="8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CCF572-7FBF-42F5-87EA-184241B4727C}"/>
              </a:ext>
            </a:extLst>
          </p:cNvPr>
          <p:cNvSpPr txBox="1"/>
          <p:nvPr/>
        </p:nvSpPr>
        <p:spPr>
          <a:xfrm>
            <a:off x="803440" y="4289177"/>
            <a:ext cx="1540806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8.4</a:t>
            </a:r>
            <a:endParaRPr lang="ko-KR" altLang="en-US" sz="8000" i="1" dirty="0">
              <a:solidFill>
                <a:srgbClr val="0A45C7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8C3E533-A672-4113-AD4F-477482290171}"/>
              </a:ext>
            </a:extLst>
          </p:cNvPr>
          <p:cNvCxnSpPr>
            <a:cxnSpLocks/>
          </p:cNvCxnSpPr>
          <p:nvPr/>
        </p:nvCxnSpPr>
        <p:spPr>
          <a:xfrm flipH="1">
            <a:off x="2581835" y="5152622"/>
            <a:ext cx="9155020" cy="0"/>
          </a:xfrm>
          <a:prstGeom prst="line">
            <a:avLst/>
          </a:prstGeom>
          <a:ln w="69850" cmpd="thickThin">
            <a:solidFill>
              <a:srgbClr val="0A4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4B99AE-AB72-41D6-A689-AE30ED8BFB06}"/>
              </a:ext>
            </a:extLst>
          </p:cNvPr>
          <p:cNvSpPr txBox="1"/>
          <p:nvPr/>
        </p:nvSpPr>
        <p:spPr>
          <a:xfrm>
            <a:off x="1510017" y="5352051"/>
            <a:ext cx="1096523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변이형 </a:t>
            </a:r>
            <a:r>
              <a:rPr lang="ko-KR" altLang="en-US" sz="4000" i="1" dirty="0" err="1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오토인코더를</a:t>
            </a:r>
            <a:r>
              <a:rPr lang="ko-KR" altLang="en-US" sz="40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사용한 이미지 생성</a:t>
            </a:r>
          </a:p>
        </p:txBody>
      </p:sp>
    </p:spTree>
    <p:extLst>
      <p:ext uri="{BB962C8B-B14F-4D97-AF65-F5344CB8AC3E}">
        <p14:creationId xmlns:p14="http://schemas.microsoft.com/office/powerpoint/2010/main" val="146029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33615"/>
          </a:xfrm>
        </p:spPr>
        <p:txBody>
          <a:bodyPr>
            <a:normAutofit/>
          </a:bodyPr>
          <a:lstStyle/>
          <a:p>
            <a:r>
              <a:rPr lang="en-US" altLang="ko-KR" sz="1200" dirty="0"/>
              <a:t>7.1 Sequential </a:t>
            </a:r>
            <a:r>
              <a:rPr lang="ko-KR" altLang="en-US" sz="1200" dirty="0"/>
              <a:t>모델을 넘어서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케라스의</a:t>
            </a:r>
            <a:r>
              <a:rPr lang="ko-KR" altLang="en-US" sz="1200" dirty="0"/>
              <a:t> 함수형 </a:t>
            </a:r>
            <a:r>
              <a:rPr lang="en-US" altLang="ko-KR" sz="1200" dirty="0"/>
              <a:t>API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838200" y="749540"/>
            <a:ext cx="10515600" cy="2694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500" dirty="0">
                <a:solidFill>
                  <a:srgbClr val="00B0F0"/>
                </a:solidFill>
              </a:rPr>
              <a:t>다중 출력 모델</a:t>
            </a:r>
            <a:endParaRPr lang="en-US" altLang="ko-KR" sz="25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altLang="ko-KR" sz="10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ko-KR" altLang="en-US" sz="2000" dirty="0"/>
              <a:t>어떠한 작업은 입력 데이터에서 여러 개의 타깃 속성을 예측해야 하는데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이러할때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주로 다중 출력 모델로 구성합니다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749040" y="4396740"/>
            <a:ext cx="1595120" cy="457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모델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71920" y="4382254"/>
            <a:ext cx="1595120" cy="457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모델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138420" y="5359400"/>
            <a:ext cx="1595120" cy="457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5941060" y="5816600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44160" y="5421868"/>
            <a:ext cx="141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모듈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44160" y="3584694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6350" y="3772515"/>
            <a:ext cx="14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정보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03035" y="3769360"/>
            <a:ext cx="14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    정보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cxnSp>
        <p:nvCxnSpPr>
          <p:cNvPr id="23" name="직선 화살표 연결선 22"/>
          <p:cNvCxnSpPr>
            <a:stCxn id="13" idx="0"/>
          </p:cNvCxnSpPr>
          <p:nvPr/>
        </p:nvCxnSpPr>
        <p:spPr>
          <a:xfrm flipV="1">
            <a:off x="5935980" y="4865747"/>
            <a:ext cx="1333500" cy="493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3" idx="0"/>
          </p:cNvCxnSpPr>
          <p:nvPr/>
        </p:nvCxnSpPr>
        <p:spPr>
          <a:xfrm flipH="1" flipV="1">
            <a:off x="4588510" y="4849614"/>
            <a:ext cx="1347470" cy="50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4" idx="0"/>
            <a:endCxn id="19" idx="2"/>
          </p:cNvCxnSpPr>
          <p:nvPr/>
        </p:nvCxnSpPr>
        <p:spPr>
          <a:xfrm flipV="1">
            <a:off x="4546600" y="4141847"/>
            <a:ext cx="8890" cy="254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6" idx="0"/>
            <a:endCxn id="20" idx="2"/>
          </p:cNvCxnSpPr>
          <p:nvPr/>
        </p:nvCxnSpPr>
        <p:spPr>
          <a:xfrm flipH="1" flipV="1">
            <a:off x="7242175" y="4138692"/>
            <a:ext cx="27305" cy="243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288280" y="6083161"/>
            <a:ext cx="136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1868727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/>
        </p:nvSpPr>
        <p:spPr>
          <a:xfrm>
            <a:off x="355296" y="659939"/>
            <a:ext cx="45122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0" i="1" u="none" strike="noStrike" kern="0" cap="none" spc="0" normalizeH="0" baseline="0" noProof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변이형</a:t>
            </a:r>
            <a:r>
              <a:rPr kumimoji="0" lang="en-US" altLang="ko-KR" sz="28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ko-KR" alt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오토인코더</a:t>
            </a:r>
            <a:r>
              <a:rPr lang="ko-KR" altLang="en-US" sz="2800" i="1" kern="0" dirty="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란</a:t>
            </a:r>
            <a:r>
              <a:rPr kumimoji="0" lang="en-US" altLang="ko-KR" sz="28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(VAE)?</a:t>
            </a:r>
            <a:endParaRPr kumimoji="0" sz="2800" b="0" i="1" u="none" strike="noStrike" kern="0" cap="none" spc="0" normalizeH="0" baseline="0" noProof="0" dirty="0">
              <a:ln>
                <a:noFill/>
              </a:ln>
              <a:solidFill>
                <a:srgbClr val="D8D8D8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355296" y="513534"/>
            <a:ext cx="45122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변이형 </a:t>
            </a:r>
            <a:r>
              <a:rPr kumimoji="0" lang="ko-KR" altLang="en-US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오토인코더란</a:t>
            </a:r>
            <a:r>
              <a:rPr kumimoji="0" lang="en-US" altLang="ko-KR" sz="28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(VAE)?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10" name="Google Shape;210;p25"/>
          <p:cNvCxnSpPr>
            <a:cxnSpLocks/>
          </p:cNvCxnSpPr>
          <p:nvPr/>
        </p:nvCxnSpPr>
        <p:spPr>
          <a:xfrm flipH="1" flipV="1">
            <a:off x="4974672" y="743829"/>
            <a:ext cx="6755776" cy="13064"/>
          </a:xfrm>
          <a:prstGeom prst="straightConnector1">
            <a:avLst/>
          </a:prstGeom>
          <a:noFill/>
          <a:ln w="69850" cap="flat" cmpd="thickThin">
            <a:solidFill>
              <a:srgbClr val="0A45C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2255826-0372-4981-AB7E-645A2BC0925B}"/>
              </a:ext>
            </a:extLst>
          </p:cNvPr>
          <p:cNvSpPr txBox="1">
            <a:spLocks/>
          </p:cNvSpPr>
          <p:nvPr/>
        </p:nvSpPr>
        <p:spPr>
          <a:xfrm>
            <a:off x="559346" y="2052375"/>
            <a:ext cx="5302334" cy="349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atinLnBrk="0"/>
            <a:r>
              <a:rPr lang="ko-KR" altLang="en-US" sz="1500" kern="0" dirty="0"/>
              <a:t>적대적 생성네트워크</a:t>
            </a:r>
            <a:r>
              <a:rPr lang="en-US" altLang="ko-KR" sz="1500" kern="0" dirty="0"/>
              <a:t>(GAN)</a:t>
            </a:r>
            <a:r>
              <a:rPr lang="ko-KR" altLang="en-US" sz="1500" kern="0" dirty="0"/>
              <a:t>과 더불어 이미지 생성에 관계된 고급 개념 중 하나</a:t>
            </a:r>
            <a:endParaRPr lang="en-US" altLang="ko-KR" sz="1500" kern="0" dirty="0"/>
          </a:p>
          <a:p>
            <a:pPr latinLnBrk="0"/>
            <a:endParaRPr lang="en-US" altLang="ko-KR" sz="1500" kern="0" dirty="0"/>
          </a:p>
          <a:p>
            <a:pPr latinLnBrk="0"/>
            <a:r>
              <a:rPr lang="ko-KR" altLang="en-US" sz="1500" kern="0" dirty="0"/>
              <a:t>이미지의 잠재공간에서 샘플링해서 완전히 새로운 이미지나 기존 이미지를 변형하는 방식</a:t>
            </a:r>
            <a:endParaRPr lang="en-US" altLang="ko-KR" sz="1500" kern="0" dirty="0"/>
          </a:p>
          <a:p>
            <a:pPr latinLnBrk="0"/>
            <a:endParaRPr lang="en-US" altLang="ko-KR" sz="1500" kern="0" dirty="0"/>
          </a:p>
          <a:p>
            <a:pPr latinLnBrk="0"/>
            <a:r>
              <a:rPr lang="ko-KR" altLang="en-US" sz="1500" kern="0" dirty="0"/>
              <a:t>이미지의 잠재공간 표현을 학습하는 전략</a:t>
            </a:r>
            <a:endParaRPr lang="en-US" altLang="ko-KR" sz="1500" kern="0" dirty="0"/>
          </a:p>
          <a:p>
            <a:pPr latinLnBrk="0"/>
            <a:endParaRPr lang="en-US" altLang="ko-KR" sz="1500" kern="0" dirty="0"/>
          </a:p>
          <a:p>
            <a:pPr latinLnBrk="0"/>
            <a:r>
              <a:rPr lang="ko-KR" altLang="en-US" sz="1500" kern="0" dirty="0"/>
              <a:t>소리</a:t>
            </a:r>
            <a:r>
              <a:rPr lang="en-US" altLang="ko-KR" sz="1500" kern="0" dirty="0"/>
              <a:t>, </a:t>
            </a:r>
            <a:r>
              <a:rPr lang="ko-KR" altLang="en-US" sz="1500" kern="0" dirty="0"/>
              <a:t>음악</a:t>
            </a:r>
            <a:r>
              <a:rPr lang="en-US" altLang="ko-KR" sz="1500" kern="0" dirty="0"/>
              <a:t>, </a:t>
            </a:r>
            <a:r>
              <a:rPr lang="ko-KR" altLang="en-US" sz="1500" kern="0" dirty="0"/>
              <a:t>텍스트의 잠재 공간도 만들 수 있으나 사진을    사용했을 때 결과가 의미 있음</a:t>
            </a:r>
            <a:endParaRPr lang="en-US" altLang="ko-KR" sz="1500" kern="0" dirty="0"/>
          </a:p>
          <a:p>
            <a:pPr marL="0" indent="0" latinLnBrk="0">
              <a:buFont typeface="Arial"/>
              <a:buNone/>
            </a:pPr>
            <a:endParaRPr lang="en-US" altLang="ko-KR" sz="1500" kern="0" dirty="0"/>
          </a:p>
          <a:p>
            <a:pPr latinLnBrk="0"/>
            <a:endParaRPr lang="en-US" altLang="ko-KR" sz="1500" kern="0" dirty="0"/>
          </a:p>
          <a:p>
            <a:pPr latinLnBrk="0"/>
            <a:endParaRPr lang="ko-KR" altLang="en-US" sz="1500" kern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11D047-3A91-41E0-9FAB-DC610F44A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689" y="1546172"/>
            <a:ext cx="5223808" cy="15332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6230FCC-F10F-4877-87A5-1450DE5651FF}"/>
              </a:ext>
            </a:extLst>
          </p:cNvPr>
          <p:cNvSpPr txBox="1">
            <a:spLocks/>
          </p:cNvSpPr>
          <p:nvPr/>
        </p:nvSpPr>
        <p:spPr>
          <a:xfrm>
            <a:off x="5861680" y="3443681"/>
            <a:ext cx="5666453" cy="2728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/>
              <a:t>이미지 생성의 핵심아이디어는 각 </a:t>
            </a:r>
            <a:r>
              <a:rPr lang="ko-KR" altLang="en-US" sz="1500" dirty="0" err="1"/>
              <a:t>표인트가</a:t>
            </a:r>
            <a:r>
              <a:rPr lang="ko-KR" altLang="en-US" sz="1500" dirty="0"/>
              <a:t> 실제와 같은 이미지로 </a:t>
            </a:r>
            <a:r>
              <a:rPr lang="ko-KR" altLang="en-US" sz="1500" dirty="0" err="1"/>
              <a:t>매핑될</a:t>
            </a:r>
            <a:r>
              <a:rPr lang="ko-KR" altLang="en-US" sz="1500" dirty="0"/>
              <a:t> 수 있는 </a:t>
            </a:r>
            <a:r>
              <a:rPr lang="ko-KR" altLang="en-US" sz="1500" dirty="0" err="1"/>
              <a:t>저차원</a:t>
            </a:r>
            <a:r>
              <a:rPr lang="ko-KR" altLang="en-US" sz="1500" dirty="0"/>
              <a:t> 잠재공간의 표현을 만드는 것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잠재공간의 한 포인트를 입력으로 받아 이미지를 출력하는 모듈을 </a:t>
            </a:r>
            <a:r>
              <a:rPr lang="en-US" altLang="ko-KR" sz="1500" dirty="0"/>
              <a:t>VAE</a:t>
            </a:r>
            <a:r>
              <a:rPr lang="ko-KR" altLang="en-US" sz="1500" dirty="0"/>
              <a:t>에서는 </a:t>
            </a:r>
            <a:r>
              <a:rPr lang="ko-KR" altLang="en-US" sz="1500" dirty="0" err="1"/>
              <a:t>디코더라</a:t>
            </a:r>
            <a:r>
              <a:rPr lang="ko-KR" altLang="en-US" sz="1500" dirty="0"/>
              <a:t> 부름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잠재공간이 생성되면 여기서 포인트 하나를 특정 </a:t>
            </a:r>
            <a:r>
              <a:rPr lang="en-US" altLang="ko-KR" sz="1500" dirty="0"/>
              <a:t>or </a:t>
            </a:r>
            <a:r>
              <a:rPr lang="ko-KR" altLang="en-US" sz="1500" dirty="0"/>
              <a:t>무작위로 샘플링 가능</a:t>
            </a:r>
            <a:r>
              <a:rPr lang="en-US" altLang="ko-KR" sz="1500" dirty="0"/>
              <a:t>-&gt; </a:t>
            </a:r>
            <a:r>
              <a:rPr lang="ko-KR" altLang="en-US" sz="1500" dirty="0" err="1"/>
              <a:t>그다음</a:t>
            </a:r>
            <a:r>
              <a:rPr lang="ko-KR" altLang="en-US" sz="1500" dirty="0"/>
              <a:t> 이미지 공간으로 매핑하여 이전에 </a:t>
            </a:r>
            <a:r>
              <a:rPr lang="ko-KR" altLang="en-US" sz="1500" dirty="0" err="1"/>
              <a:t>본적없는</a:t>
            </a:r>
            <a:r>
              <a:rPr lang="ko-KR" altLang="en-US" sz="1500" dirty="0"/>
              <a:t> 이미지를 생성</a:t>
            </a:r>
          </a:p>
        </p:txBody>
      </p:sp>
    </p:spTree>
    <p:extLst>
      <p:ext uri="{BB962C8B-B14F-4D97-AF65-F5344CB8AC3E}">
        <p14:creationId xmlns:p14="http://schemas.microsoft.com/office/powerpoint/2010/main" val="596541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25"/>
          <p:cNvCxnSpPr>
            <a:cxnSpLocks/>
          </p:cNvCxnSpPr>
          <p:nvPr/>
        </p:nvCxnSpPr>
        <p:spPr>
          <a:xfrm flipH="1" flipV="1">
            <a:off x="1778466" y="756892"/>
            <a:ext cx="9951982" cy="1"/>
          </a:xfrm>
          <a:prstGeom prst="straightConnector1">
            <a:avLst/>
          </a:prstGeom>
          <a:noFill/>
          <a:ln w="69850" cap="flat" cmpd="thickThin">
            <a:solidFill>
              <a:srgbClr val="0A45C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0DFDD9A-E488-49F3-A9B6-B4AE90A2F25B}"/>
              </a:ext>
            </a:extLst>
          </p:cNvPr>
          <p:cNvSpPr txBox="1">
            <a:spLocks/>
          </p:cNvSpPr>
          <p:nvPr/>
        </p:nvSpPr>
        <p:spPr>
          <a:xfrm>
            <a:off x="622928" y="1336118"/>
            <a:ext cx="10748169" cy="519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atinLnBrk="0">
              <a:lnSpc>
                <a:spcPct val="100000"/>
              </a:lnSpc>
            </a:pPr>
            <a:r>
              <a:rPr lang="en-US" altLang="ko-KR" sz="2000" kern="0" dirty="0"/>
              <a:t>VAE</a:t>
            </a:r>
            <a:r>
              <a:rPr lang="ko-KR" altLang="en-US" sz="2000" kern="0" dirty="0"/>
              <a:t>는 구조적인 잠재공간을 학습하는데 뛰어남</a:t>
            </a:r>
            <a:r>
              <a:rPr lang="en-US" altLang="ko-KR" sz="2000" kern="0" dirty="0"/>
              <a:t>. </a:t>
            </a:r>
            <a:r>
              <a:rPr lang="ko-KR" altLang="en-US" sz="2000" kern="0" dirty="0"/>
              <a:t> 이 공간에서 특정 방향은 데이터에서 의미 있는 변화의 방향</a:t>
            </a:r>
            <a:r>
              <a:rPr lang="en-US" altLang="ko-KR" sz="2000" kern="0" dirty="0"/>
              <a:t>(</a:t>
            </a:r>
            <a:r>
              <a:rPr lang="ko-KR" altLang="en-US" sz="2000" kern="0" dirty="0"/>
              <a:t>벡터</a:t>
            </a:r>
            <a:r>
              <a:rPr lang="en-US" altLang="ko-KR" sz="2000" kern="0" dirty="0"/>
              <a:t>)</a:t>
            </a:r>
            <a:r>
              <a:rPr lang="ko-KR" altLang="en-US" sz="2000" kern="0" dirty="0"/>
              <a:t>을 인코딩 </a:t>
            </a:r>
            <a:r>
              <a:rPr lang="en-US" altLang="ko-KR" sz="2000" kern="0" dirty="0"/>
              <a:t>                                                                                    -&gt; </a:t>
            </a:r>
            <a:r>
              <a:rPr lang="ko-KR" altLang="en-US" sz="2000" kern="0" dirty="0"/>
              <a:t>예를 들어 얼굴 이미지에 대한 잠재공간에 웃음 벡터가 있을 수 있음</a:t>
            </a:r>
            <a:endParaRPr lang="en-US" altLang="ko-KR" sz="2000" kern="0" dirty="0">
              <a:solidFill>
                <a:srgbClr val="494E52"/>
              </a:solidFill>
              <a:latin typeface="-apple-system"/>
            </a:endParaRPr>
          </a:p>
          <a:p>
            <a:pPr latinLnBrk="0"/>
            <a:r>
              <a:rPr lang="en-US" altLang="ko-KR" sz="2000" kern="0" dirty="0"/>
              <a:t>GAN</a:t>
            </a:r>
            <a:r>
              <a:rPr lang="ko-KR" altLang="en-US" sz="2000" kern="0" dirty="0"/>
              <a:t>과 다르게 구조적이고 연속성이 있음</a:t>
            </a:r>
            <a:endParaRPr lang="en-US" altLang="ko-KR" sz="2000" kern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44D464-E603-4CAB-9AD2-8181BDC6B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235" y="3205303"/>
            <a:ext cx="6229477" cy="253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00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/>
        </p:nvSpPr>
        <p:spPr>
          <a:xfrm>
            <a:off x="355295" y="640312"/>
            <a:ext cx="66752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300" i="1" kern="0" dirty="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고전적 오토 인코더를 보완한 변이형 오토 인코더</a:t>
            </a:r>
            <a:endParaRPr kumimoji="0" sz="2300" b="0" i="1" u="none" strike="noStrike" kern="0" cap="none" spc="0" normalizeH="0" baseline="0" noProof="0" dirty="0">
              <a:ln>
                <a:noFill/>
              </a:ln>
              <a:solidFill>
                <a:srgbClr val="D8D8D8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355295" y="513534"/>
            <a:ext cx="686288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3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고전적 오토 인코더를 보완한 변이형 오토 인코더</a:t>
            </a:r>
            <a:endParaRPr kumimoji="0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10" name="Google Shape;210;p25"/>
          <p:cNvCxnSpPr>
            <a:cxnSpLocks/>
          </p:cNvCxnSpPr>
          <p:nvPr/>
        </p:nvCxnSpPr>
        <p:spPr>
          <a:xfrm flipH="1" flipV="1">
            <a:off x="6901132" y="743829"/>
            <a:ext cx="4829316" cy="13064"/>
          </a:xfrm>
          <a:prstGeom prst="straightConnector1">
            <a:avLst/>
          </a:prstGeom>
          <a:noFill/>
          <a:ln w="69850" cap="flat" cmpd="thickThin">
            <a:solidFill>
              <a:srgbClr val="0A45C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92587E-E48E-4518-B6ED-72C25BF68A46}"/>
              </a:ext>
            </a:extLst>
          </p:cNvPr>
          <p:cNvSpPr txBox="1">
            <a:spLocks/>
          </p:cNvSpPr>
          <p:nvPr/>
        </p:nvSpPr>
        <p:spPr>
          <a:xfrm>
            <a:off x="602980" y="1474949"/>
            <a:ext cx="584095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atinLnBrk="0"/>
            <a:r>
              <a:rPr lang="ko-KR" altLang="en-US" sz="1800" kern="0" dirty="0">
                <a:latin typeface="-apple-system"/>
              </a:rPr>
              <a:t>고전적 오토 인코더는 이미지를 입력 받아 인코더     모듈을 사용하여 잠재 벡터 공간으로 매핑          </a:t>
            </a:r>
            <a:endParaRPr lang="en-US" altLang="ko-KR" sz="1800" kern="0" dirty="0">
              <a:latin typeface="-apple-system"/>
            </a:endParaRPr>
          </a:p>
          <a:p>
            <a:pPr latinLnBrk="0"/>
            <a:r>
              <a:rPr lang="ko-KR" altLang="en-US" sz="1800" kern="0" dirty="0" err="1">
                <a:latin typeface="-apple-system"/>
              </a:rPr>
              <a:t>디코더</a:t>
            </a:r>
            <a:r>
              <a:rPr lang="ko-KR" altLang="en-US" sz="1800" kern="0" dirty="0">
                <a:latin typeface="-apple-system"/>
              </a:rPr>
              <a:t> 모듈을 사용해서 원본 이미지와 동일한차원으로 복원하여 출력</a:t>
            </a:r>
            <a:endParaRPr lang="en-US" altLang="ko-KR" sz="1800" kern="0" dirty="0">
              <a:latin typeface="-apple-system"/>
            </a:endParaRPr>
          </a:p>
          <a:p>
            <a:pPr latinLnBrk="0"/>
            <a:endParaRPr lang="en-US" altLang="ko-KR" sz="1800" kern="0" dirty="0">
              <a:latin typeface="-apple-system"/>
            </a:endParaRPr>
          </a:p>
          <a:p>
            <a:pPr marL="0" indent="0" latinLnBrk="0">
              <a:buFont typeface="Arial"/>
              <a:buNone/>
            </a:pPr>
            <a:endParaRPr lang="en-US" altLang="ko-KR" sz="1800" kern="0" dirty="0">
              <a:latin typeface="-apple-system"/>
            </a:endParaRPr>
          </a:p>
          <a:p>
            <a:pPr latinLnBrk="0"/>
            <a:r>
              <a:rPr lang="ko-KR" altLang="en-US" sz="1800" kern="0" dirty="0">
                <a:latin typeface="-apple-system"/>
              </a:rPr>
              <a:t>아이디어는 좋지만  실제로는 기능이 매우 부족</a:t>
            </a:r>
            <a:r>
              <a:rPr lang="en-US" altLang="ko-KR" sz="1800" kern="0" dirty="0">
                <a:latin typeface="-apple-system"/>
              </a:rPr>
              <a:t>( </a:t>
            </a:r>
            <a:r>
              <a:rPr lang="ko-KR" altLang="en-US" sz="1800" kern="0" dirty="0">
                <a:latin typeface="-apple-system"/>
              </a:rPr>
              <a:t>압축도 부족하고 다양한 단점존재</a:t>
            </a:r>
            <a:r>
              <a:rPr lang="en-US" altLang="ko-KR" sz="1800" kern="0" dirty="0">
                <a:latin typeface="-apple-system"/>
              </a:rPr>
              <a:t>) </a:t>
            </a:r>
          </a:p>
          <a:p>
            <a:pPr latinLnBrk="0"/>
            <a:r>
              <a:rPr lang="ko-KR" altLang="en-US" sz="1800" kern="0" dirty="0">
                <a:latin typeface="-apple-system"/>
              </a:rPr>
              <a:t>오토 인코더에 약간의 통계 기법을 추가하여 연속적이고 구조적인 잠재 공간을 학습하게 </a:t>
            </a:r>
            <a:r>
              <a:rPr lang="en-US" altLang="ko-KR" sz="1800" kern="0" dirty="0">
                <a:latin typeface="-apple-system"/>
              </a:rPr>
              <a:t>VAE</a:t>
            </a:r>
            <a:r>
              <a:rPr lang="ko-KR" altLang="en-US" sz="1800" kern="0" dirty="0">
                <a:latin typeface="-apple-system"/>
              </a:rPr>
              <a:t>를 </a:t>
            </a:r>
            <a:r>
              <a:rPr lang="ko-KR" altLang="en-US" sz="1800" kern="0" dirty="0" err="1">
                <a:latin typeface="-apple-system"/>
              </a:rPr>
              <a:t>만듬</a:t>
            </a:r>
            <a:br>
              <a:rPr lang="ko-KR" altLang="en-US" sz="1800" kern="0" dirty="0"/>
            </a:br>
            <a:endParaRPr lang="ko-KR" altLang="en-US" sz="1800" kern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8E377E-53B3-4100-BE54-BA01CD779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608" y="1725992"/>
            <a:ext cx="4163991" cy="884848"/>
          </a:xfrm>
          <a:prstGeom prst="rect">
            <a:avLst/>
          </a:prstGeom>
          <a:effectLst/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16A6D79D-D31D-49AB-BF17-516BB41E14D8}"/>
              </a:ext>
            </a:extLst>
          </p:cNvPr>
          <p:cNvSpPr/>
          <p:nvPr/>
        </p:nvSpPr>
        <p:spPr>
          <a:xfrm>
            <a:off x="8882743" y="2873829"/>
            <a:ext cx="593766" cy="5551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DC68AB-6FCB-49BA-A453-2D1E231D9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608" y="3691068"/>
            <a:ext cx="4163991" cy="18529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10618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/>
        </p:nvSpPr>
        <p:spPr>
          <a:xfrm>
            <a:off x="355296" y="651550"/>
            <a:ext cx="45122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8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8.4</a:t>
            </a:r>
            <a:r>
              <a:rPr kumimoji="0" lang="ko-KR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D8D8D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절 정리</a:t>
            </a:r>
            <a:endParaRPr kumimoji="0" sz="2800" b="0" i="1" u="none" strike="noStrike" kern="0" cap="none" spc="0" normalizeH="0" baseline="0" noProof="0" dirty="0">
              <a:ln>
                <a:noFill/>
              </a:ln>
              <a:solidFill>
                <a:srgbClr val="D8D8D8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355296" y="513534"/>
            <a:ext cx="45122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8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8.4</a:t>
            </a:r>
            <a:r>
              <a:rPr kumimoji="0" lang="ko-KR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0A45C7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절 정리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10" name="Google Shape;210;p25"/>
          <p:cNvCxnSpPr>
            <a:cxnSpLocks/>
          </p:cNvCxnSpPr>
          <p:nvPr/>
        </p:nvCxnSpPr>
        <p:spPr>
          <a:xfrm flipH="1" flipV="1">
            <a:off x="2265028" y="756892"/>
            <a:ext cx="9465420" cy="1"/>
          </a:xfrm>
          <a:prstGeom prst="straightConnector1">
            <a:avLst/>
          </a:prstGeom>
          <a:noFill/>
          <a:ln w="69850" cap="flat" cmpd="thickThin">
            <a:solidFill>
              <a:srgbClr val="0A45C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D713B1F-792E-4BFB-8F4D-56B7F9F0CAFD}"/>
              </a:ext>
            </a:extLst>
          </p:cNvPr>
          <p:cNvSpPr txBox="1">
            <a:spLocks/>
          </p:cNvSpPr>
          <p:nvPr/>
        </p:nvSpPr>
        <p:spPr>
          <a:xfrm>
            <a:off x="864066" y="1483760"/>
            <a:ext cx="10670796" cy="472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atinLnBrk="0"/>
            <a:r>
              <a:rPr lang="ko-KR" altLang="en-US" sz="2300" kern="0" dirty="0" err="1"/>
              <a:t>딥러닝으로</a:t>
            </a:r>
            <a:r>
              <a:rPr lang="ko-KR" altLang="en-US" sz="2300" kern="0" dirty="0"/>
              <a:t> 이미지 데이터셋에 대한 통계 정보를 담은 잠재 공간을 학습하여 이미지를 생성할 수 있음</a:t>
            </a:r>
            <a:r>
              <a:rPr lang="en-US" altLang="ko-KR" sz="2300" kern="0" dirty="0"/>
              <a:t>, </a:t>
            </a:r>
            <a:r>
              <a:rPr lang="ko-KR" altLang="en-US" sz="2300" kern="0" dirty="0"/>
              <a:t>잠재 공간에서 포인트를 샘플링하고 디코딩하면 이전에 본 적 없는 이미지를 생성                                                                </a:t>
            </a:r>
            <a:r>
              <a:rPr lang="en-US" altLang="ko-KR" sz="2300" kern="0" dirty="0"/>
              <a:t>-&gt; </a:t>
            </a:r>
            <a:r>
              <a:rPr lang="ko-KR" altLang="en-US" sz="2300" kern="0" dirty="0"/>
              <a:t>이를 수행하는 주요방법 중하나가 </a:t>
            </a:r>
            <a:r>
              <a:rPr lang="en-US" altLang="ko-KR" sz="2300" kern="0" dirty="0"/>
              <a:t>VAE, </a:t>
            </a:r>
            <a:r>
              <a:rPr lang="ko-KR" altLang="en-US" sz="2300" kern="0" dirty="0"/>
              <a:t>나머지 하나는 </a:t>
            </a:r>
            <a:r>
              <a:rPr lang="en-US" altLang="ko-KR" sz="2300" kern="0" dirty="0"/>
              <a:t>GAN</a:t>
            </a:r>
          </a:p>
          <a:p>
            <a:pPr latinLnBrk="0"/>
            <a:endParaRPr lang="en-US" altLang="ko-KR" sz="2300" kern="0" dirty="0"/>
          </a:p>
          <a:p>
            <a:pPr latinLnBrk="0"/>
            <a:r>
              <a:rPr lang="en-US" altLang="ko-KR" sz="2300" kern="0" dirty="0"/>
              <a:t>VAE</a:t>
            </a:r>
            <a:r>
              <a:rPr lang="ko-KR" altLang="en-US" sz="2300" kern="0" dirty="0"/>
              <a:t>는 매우 구조적이고 연속적인 잠재공간의 표현을 </a:t>
            </a:r>
            <a:r>
              <a:rPr lang="ko-KR" altLang="en-US" sz="2300" kern="0" dirty="0" err="1"/>
              <a:t>만듬</a:t>
            </a:r>
            <a:r>
              <a:rPr lang="ko-KR" altLang="en-US" sz="2300" kern="0" dirty="0"/>
              <a:t> </a:t>
            </a:r>
            <a:r>
              <a:rPr lang="en-US" altLang="ko-KR" sz="2300" kern="0" dirty="0"/>
              <a:t>-&gt; </a:t>
            </a:r>
            <a:r>
              <a:rPr lang="ko-KR" altLang="en-US" sz="2300" kern="0" dirty="0"/>
              <a:t>이미지 변형작업</a:t>
            </a:r>
            <a:r>
              <a:rPr lang="en-US" altLang="ko-KR" sz="2300" kern="0" dirty="0"/>
              <a:t>(</a:t>
            </a:r>
            <a:r>
              <a:rPr lang="ko-KR" altLang="en-US" sz="2300" kern="0" dirty="0"/>
              <a:t>다른 얼굴로 바꾸기</a:t>
            </a:r>
            <a:r>
              <a:rPr lang="en-US" altLang="ko-KR" sz="2300" kern="0" dirty="0"/>
              <a:t>, </a:t>
            </a:r>
            <a:r>
              <a:rPr lang="ko-KR" altLang="en-US" sz="2300" kern="0" dirty="0"/>
              <a:t>찌푸린 얼굴을 웃는 얼굴로 변형하기 등</a:t>
            </a:r>
            <a:r>
              <a:rPr lang="en-US" altLang="ko-KR" sz="2300" kern="0" dirty="0"/>
              <a:t>)</a:t>
            </a:r>
            <a:r>
              <a:rPr lang="ko-KR" altLang="en-US" sz="2300" kern="0" dirty="0"/>
              <a:t>과</a:t>
            </a:r>
            <a:r>
              <a:rPr lang="en-US" altLang="ko-KR" sz="2300" kern="0" dirty="0"/>
              <a:t> </a:t>
            </a:r>
            <a:r>
              <a:rPr lang="ko-KR" altLang="en-US" sz="2300" kern="0" dirty="0"/>
              <a:t>이미지가 연속적으로 다른 이미지로 부드럽게 바뀌는 애니메이션에 잘 맞음</a:t>
            </a:r>
            <a:endParaRPr lang="en-US" altLang="ko-KR" sz="2300" kern="0" dirty="0"/>
          </a:p>
          <a:p>
            <a:pPr latinLnBrk="0"/>
            <a:endParaRPr lang="ko-KR" altLang="en-US" sz="2300" kern="0" dirty="0"/>
          </a:p>
          <a:p>
            <a:pPr latinLnBrk="0"/>
            <a:r>
              <a:rPr lang="en-US" altLang="ko-KR" sz="2300" kern="0" dirty="0"/>
              <a:t>GAN</a:t>
            </a:r>
            <a:r>
              <a:rPr lang="ko-KR" altLang="en-US" sz="2300" kern="0" dirty="0"/>
              <a:t>은 실제 같은 단일 이미지 생성 가능하지만 구조적이고 연속적인 잠재공간 만들지 못함</a:t>
            </a:r>
            <a:endParaRPr lang="en-US" altLang="ko-KR" sz="2300" kern="0" dirty="0"/>
          </a:p>
        </p:txBody>
      </p:sp>
    </p:spTree>
    <p:extLst>
      <p:ext uri="{BB962C8B-B14F-4D97-AF65-F5344CB8AC3E}">
        <p14:creationId xmlns:p14="http://schemas.microsoft.com/office/powerpoint/2010/main" val="1342727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903B54B-1FC0-4421-B33E-A65ADB2693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45C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D4CE88-5951-4535-9921-DF6DAF680D01}"/>
              </a:ext>
            </a:extLst>
          </p:cNvPr>
          <p:cNvSpPr/>
          <p:nvPr/>
        </p:nvSpPr>
        <p:spPr>
          <a:xfrm>
            <a:off x="206188" y="197224"/>
            <a:ext cx="11770659" cy="6409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418E8-C437-44DE-9752-F158847821F9}"/>
              </a:ext>
            </a:extLst>
          </p:cNvPr>
          <p:cNvSpPr txBox="1"/>
          <p:nvPr/>
        </p:nvSpPr>
        <p:spPr>
          <a:xfrm>
            <a:off x="566178" y="3912673"/>
            <a:ext cx="1675459" cy="14465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8.5</a:t>
            </a:r>
            <a:endParaRPr lang="ko-KR" altLang="en-US" sz="8800" i="1" dirty="0">
              <a:solidFill>
                <a:schemeClr val="bg1">
                  <a:lumMod val="8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CCF572-7FBF-42F5-87EA-184241B4727C}"/>
              </a:ext>
            </a:extLst>
          </p:cNvPr>
          <p:cNvSpPr txBox="1"/>
          <p:nvPr/>
        </p:nvSpPr>
        <p:spPr>
          <a:xfrm>
            <a:off x="803440" y="4289177"/>
            <a:ext cx="1540806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8.5</a:t>
            </a:r>
            <a:endParaRPr lang="ko-KR" altLang="en-US" sz="8000" i="1" dirty="0">
              <a:solidFill>
                <a:srgbClr val="0A45C7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8C3E533-A672-4113-AD4F-477482290171}"/>
              </a:ext>
            </a:extLst>
          </p:cNvPr>
          <p:cNvCxnSpPr>
            <a:cxnSpLocks/>
          </p:cNvCxnSpPr>
          <p:nvPr/>
        </p:nvCxnSpPr>
        <p:spPr>
          <a:xfrm flipH="1">
            <a:off x="2581835" y="5152622"/>
            <a:ext cx="9155020" cy="0"/>
          </a:xfrm>
          <a:prstGeom prst="line">
            <a:avLst/>
          </a:prstGeom>
          <a:ln w="69850" cmpd="thickThin">
            <a:solidFill>
              <a:srgbClr val="0A4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4B99AE-AB72-41D6-A689-AE30ED8BFB06}"/>
              </a:ext>
            </a:extLst>
          </p:cNvPr>
          <p:cNvSpPr txBox="1"/>
          <p:nvPr/>
        </p:nvSpPr>
        <p:spPr>
          <a:xfrm>
            <a:off x="1488141" y="5352051"/>
            <a:ext cx="10987114" cy="10926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5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적대적 생성 신경망 소개</a:t>
            </a:r>
          </a:p>
        </p:txBody>
      </p:sp>
    </p:spTree>
    <p:extLst>
      <p:ext uri="{BB962C8B-B14F-4D97-AF65-F5344CB8AC3E}">
        <p14:creationId xmlns:p14="http://schemas.microsoft.com/office/powerpoint/2010/main" val="491565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FABA67-3CC9-43F1-A658-FF34FD7BB5D4}"/>
              </a:ext>
            </a:extLst>
          </p:cNvPr>
          <p:cNvSpPr txBox="1"/>
          <p:nvPr/>
        </p:nvSpPr>
        <p:spPr>
          <a:xfrm>
            <a:off x="355296" y="743829"/>
            <a:ext cx="421164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적대적 생성 신경망 </a:t>
            </a:r>
            <a:r>
              <a:rPr lang="en-US" altLang="ko-KR" sz="2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A560B-E3AB-484D-8183-B59BE3A142DD}"/>
              </a:ext>
            </a:extLst>
          </p:cNvPr>
          <p:cNvSpPr txBox="1"/>
          <p:nvPr/>
        </p:nvSpPr>
        <p:spPr>
          <a:xfrm>
            <a:off x="355296" y="513534"/>
            <a:ext cx="419858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적대적 생성 신경망 </a:t>
            </a:r>
            <a:r>
              <a:rPr lang="en-US" altLang="ko-KR" sz="28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GAN</a:t>
            </a:r>
            <a:endParaRPr lang="ko-KR" altLang="en-US" sz="2800" i="1" dirty="0">
              <a:solidFill>
                <a:srgbClr val="0A45C7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96FE9ED-B7D4-494F-A014-BDAA54888DD3}"/>
              </a:ext>
            </a:extLst>
          </p:cNvPr>
          <p:cNvCxnSpPr>
            <a:cxnSpLocks/>
          </p:cNvCxnSpPr>
          <p:nvPr/>
        </p:nvCxnSpPr>
        <p:spPr>
          <a:xfrm flipH="1">
            <a:off x="4664279" y="737325"/>
            <a:ext cx="7057781" cy="0"/>
          </a:xfrm>
          <a:prstGeom prst="line">
            <a:avLst/>
          </a:prstGeom>
          <a:ln w="69850" cmpd="thickThin">
            <a:solidFill>
              <a:srgbClr val="0A4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A2F8F9-CF8F-4951-AEC3-965E4BAC1A78}"/>
              </a:ext>
            </a:extLst>
          </p:cNvPr>
          <p:cNvSpPr txBox="1"/>
          <p:nvPr/>
        </p:nvSpPr>
        <p:spPr>
          <a:xfrm>
            <a:off x="1340223" y="1672377"/>
            <a:ext cx="9215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kern="0" dirty="0">
                <a:solidFill>
                  <a:srgbClr val="000000"/>
                </a:solidFill>
                <a:latin typeface="Bauhaus 93" panose="04030905020B02020C02" pitchFamily="82" charset="0"/>
                <a:ea typeface="함초롬바탕" panose="02030604000101010101" pitchFamily="18" charset="-127"/>
              </a:rPr>
              <a:t> </a:t>
            </a:r>
            <a:r>
              <a:rPr lang="ko-KR" altLang="en-US" sz="2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생성된 이미지가 실제 이미지와 통계적으로 거의 구분이 되지 않도록 강제하여 실제 같은 합성 이미지 생성</a:t>
            </a:r>
          </a:p>
        </p:txBody>
      </p:sp>
      <p:pic>
        <p:nvPicPr>
          <p:cNvPr id="9" name="그래픽 8" descr="오른쪽 캐럿 단색으로 채워진">
            <a:extLst>
              <a:ext uri="{FF2B5EF4-FFF2-40B4-BE49-F238E27FC236}">
                <a16:creationId xmlns:a16="http://schemas.microsoft.com/office/drawing/2014/main" id="{D6F5FAF6-3862-44B3-BE9B-359243CD4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976" y="1672377"/>
            <a:ext cx="318247" cy="318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1E61DC-8F2E-4B67-924D-E72797C0219E}"/>
              </a:ext>
            </a:extLst>
          </p:cNvPr>
          <p:cNvSpPr txBox="1"/>
          <p:nvPr/>
        </p:nvSpPr>
        <p:spPr>
          <a:xfrm>
            <a:off x="1550894" y="2626659"/>
            <a:ext cx="9090212" cy="1977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생성자 네트워크 </a:t>
            </a:r>
            <a:r>
              <a:rPr lang="en-US" altLang="ko-KR" dirty="0"/>
              <a:t>(generator network)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: </a:t>
            </a:r>
            <a:r>
              <a:rPr lang="ko-KR" altLang="en-US" dirty="0"/>
              <a:t>랜덤</a:t>
            </a:r>
            <a:r>
              <a:rPr lang="en-US" altLang="ko-KR" dirty="0"/>
              <a:t> </a:t>
            </a:r>
            <a:r>
              <a:rPr lang="ko-KR" altLang="en-US" dirty="0"/>
              <a:t>벡터를</a:t>
            </a:r>
            <a:r>
              <a:rPr lang="en-US" altLang="ko-KR" dirty="0"/>
              <a:t> </a:t>
            </a:r>
            <a:r>
              <a:rPr lang="ko-KR" altLang="en-US" dirty="0"/>
              <a:t>입력 받아 이를 합성된 이미지로 디코딩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 </a:t>
            </a:r>
            <a:r>
              <a:rPr lang="ko-KR" altLang="en-US" dirty="0" err="1"/>
              <a:t>판별자</a:t>
            </a:r>
            <a:r>
              <a:rPr lang="ko-KR" altLang="en-US" dirty="0"/>
              <a:t> 네트워크 </a:t>
            </a:r>
            <a:r>
              <a:rPr lang="en-US" altLang="ko-KR" dirty="0"/>
              <a:t>(discriminator network) : </a:t>
            </a:r>
            <a:r>
              <a:rPr lang="ko-KR" altLang="en-US" dirty="0"/>
              <a:t>이미지를 입력 받아 훈련 세트에서 온 이미지인지</a:t>
            </a:r>
            <a:r>
              <a:rPr lang="en-US" altLang="ko-KR" dirty="0"/>
              <a:t>, </a:t>
            </a:r>
            <a:r>
              <a:rPr lang="ko-KR" altLang="en-US" dirty="0"/>
              <a:t>생성자 네트워크가 만든 이미지 인지 판별 </a:t>
            </a:r>
            <a:endParaRPr lang="en-US" altLang="ko-KR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3B3F5D7-5C65-40DF-8C3B-285AAF259A3D}"/>
              </a:ext>
            </a:extLst>
          </p:cNvPr>
          <p:cNvSpPr/>
          <p:nvPr/>
        </p:nvSpPr>
        <p:spPr>
          <a:xfrm>
            <a:off x="1550894" y="5091953"/>
            <a:ext cx="385482" cy="206188"/>
          </a:xfrm>
          <a:prstGeom prst="rightArrow">
            <a:avLst/>
          </a:prstGeom>
          <a:solidFill>
            <a:srgbClr val="0A45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44EF67-E00B-48CB-A982-8CAB6A64D625}"/>
              </a:ext>
            </a:extLst>
          </p:cNvPr>
          <p:cNvSpPr txBox="1"/>
          <p:nvPr/>
        </p:nvSpPr>
        <p:spPr>
          <a:xfrm>
            <a:off x="2205318" y="5002306"/>
            <a:ext cx="8139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생성자 네트워크와 </a:t>
            </a:r>
            <a:r>
              <a:rPr lang="ko-KR" altLang="en-US" sz="2000" dirty="0" err="1"/>
              <a:t>판별자</a:t>
            </a:r>
            <a:r>
              <a:rPr lang="ko-KR" altLang="en-US" sz="2000" dirty="0"/>
              <a:t> 네트워크는 서로 적대적으로 학습</a:t>
            </a:r>
          </a:p>
        </p:txBody>
      </p:sp>
    </p:spTree>
    <p:extLst>
      <p:ext uri="{BB962C8B-B14F-4D97-AF65-F5344CB8AC3E}">
        <p14:creationId xmlns:p14="http://schemas.microsoft.com/office/powerpoint/2010/main" val="3020280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FABA67-3CC9-43F1-A658-FF34FD7BB5D4}"/>
              </a:ext>
            </a:extLst>
          </p:cNvPr>
          <p:cNvSpPr txBox="1"/>
          <p:nvPr/>
        </p:nvSpPr>
        <p:spPr>
          <a:xfrm>
            <a:off x="355296" y="743829"/>
            <a:ext cx="421164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적대적 생성 신경망 </a:t>
            </a:r>
            <a:r>
              <a:rPr lang="en-US" altLang="ko-KR" sz="2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A560B-E3AB-484D-8183-B59BE3A142DD}"/>
              </a:ext>
            </a:extLst>
          </p:cNvPr>
          <p:cNvSpPr txBox="1"/>
          <p:nvPr/>
        </p:nvSpPr>
        <p:spPr>
          <a:xfrm>
            <a:off x="355296" y="513534"/>
            <a:ext cx="419858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적대적 생성 신경망 </a:t>
            </a:r>
            <a:r>
              <a:rPr lang="en-US" altLang="ko-KR" sz="28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GAN</a:t>
            </a:r>
            <a:endParaRPr lang="ko-KR" altLang="en-US" sz="2800" i="1" dirty="0">
              <a:solidFill>
                <a:srgbClr val="0A45C7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96FE9ED-B7D4-494F-A014-BDAA54888DD3}"/>
              </a:ext>
            </a:extLst>
          </p:cNvPr>
          <p:cNvCxnSpPr>
            <a:cxnSpLocks/>
          </p:cNvCxnSpPr>
          <p:nvPr/>
        </p:nvCxnSpPr>
        <p:spPr>
          <a:xfrm flipH="1" flipV="1">
            <a:off x="4655890" y="743829"/>
            <a:ext cx="7074558" cy="13064"/>
          </a:xfrm>
          <a:prstGeom prst="line">
            <a:avLst/>
          </a:prstGeom>
          <a:ln w="69850" cmpd="thickThin">
            <a:solidFill>
              <a:srgbClr val="0A4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1E61DC-8F2E-4B67-924D-E72797C0219E}"/>
              </a:ext>
            </a:extLst>
          </p:cNvPr>
          <p:cNvSpPr txBox="1"/>
          <p:nvPr/>
        </p:nvSpPr>
        <p:spPr>
          <a:xfrm>
            <a:off x="774873" y="4432242"/>
            <a:ext cx="995588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위조지폐범은 진짜 같은 화폐를 만들어</a:t>
            </a:r>
            <a:r>
              <a:rPr lang="en-US" altLang="ko-KR" dirty="0"/>
              <a:t>(</a:t>
            </a:r>
            <a:r>
              <a:rPr lang="ko-KR" altLang="en-US" dirty="0"/>
              <a:t>생성</a:t>
            </a:r>
            <a:r>
              <a:rPr lang="en-US" altLang="ko-KR" dirty="0"/>
              <a:t>)</a:t>
            </a:r>
            <a:r>
              <a:rPr lang="ko-KR" altLang="en-US" dirty="0"/>
              <a:t> 경찰을 속이기 위해 노력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경찰은 진짜 화폐와 가짜 화폐를 완벽히 </a:t>
            </a:r>
            <a:r>
              <a:rPr lang="ko-KR" altLang="en-US" u="sng" dirty="0"/>
              <a:t>판별</a:t>
            </a:r>
            <a:r>
              <a:rPr lang="ko-KR" altLang="en-US" dirty="0"/>
              <a:t>하여 위조지폐범은 검거하는 것이 목표</a:t>
            </a:r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85CCDF9-0120-4D0A-BB60-A807F51C5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3" r="2839" b="29510"/>
          <a:stretch/>
        </p:blipFill>
        <p:spPr>
          <a:xfrm>
            <a:off x="774873" y="1619581"/>
            <a:ext cx="5365118" cy="23197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AE27AF-0F3C-4006-B162-51E492B6DBC5}"/>
              </a:ext>
            </a:extLst>
          </p:cNvPr>
          <p:cNvSpPr txBox="1"/>
          <p:nvPr/>
        </p:nvSpPr>
        <p:spPr>
          <a:xfrm>
            <a:off x="6427692" y="3069556"/>
            <a:ext cx="418479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경찰  </a:t>
            </a:r>
            <a:r>
              <a:rPr lang="en-US" altLang="ko-KR" dirty="0"/>
              <a:t>&gt;</a:t>
            </a:r>
            <a:r>
              <a:rPr lang="ko-KR" altLang="en-US" dirty="0"/>
              <a:t>  </a:t>
            </a:r>
            <a:r>
              <a:rPr lang="ko-KR" altLang="en-US" dirty="0" err="1"/>
              <a:t>판별자</a:t>
            </a:r>
            <a:r>
              <a:rPr lang="ko-KR" altLang="en-US" dirty="0"/>
              <a:t> 네트워크</a:t>
            </a:r>
            <a:r>
              <a:rPr lang="en-US" altLang="ko-KR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위조지폐범  </a:t>
            </a:r>
            <a:r>
              <a:rPr lang="en-US" altLang="ko-KR" dirty="0"/>
              <a:t>&gt;  </a:t>
            </a:r>
            <a:r>
              <a:rPr lang="ko-KR" altLang="en-US" dirty="0"/>
              <a:t>생성자 네트워크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3006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FABA67-3CC9-43F1-A658-FF34FD7BB5D4}"/>
              </a:ext>
            </a:extLst>
          </p:cNvPr>
          <p:cNvSpPr txBox="1"/>
          <p:nvPr/>
        </p:nvSpPr>
        <p:spPr>
          <a:xfrm>
            <a:off x="355296" y="743829"/>
            <a:ext cx="421164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적대적 생성 신경망 </a:t>
            </a:r>
            <a:r>
              <a:rPr lang="en-US" altLang="ko-KR" sz="2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A560B-E3AB-484D-8183-B59BE3A142DD}"/>
              </a:ext>
            </a:extLst>
          </p:cNvPr>
          <p:cNvSpPr txBox="1"/>
          <p:nvPr/>
        </p:nvSpPr>
        <p:spPr>
          <a:xfrm>
            <a:off x="355296" y="513534"/>
            <a:ext cx="419858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적대적 생성 신경망 </a:t>
            </a:r>
            <a:r>
              <a:rPr lang="en-US" altLang="ko-KR" sz="28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GAN</a:t>
            </a:r>
            <a:endParaRPr lang="ko-KR" altLang="en-US" sz="2800" i="1" dirty="0">
              <a:solidFill>
                <a:srgbClr val="0A45C7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96FE9ED-B7D4-494F-A014-BDAA54888DD3}"/>
              </a:ext>
            </a:extLst>
          </p:cNvPr>
          <p:cNvCxnSpPr>
            <a:cxnSpLocks/>
          </p:cNvCxnSpPr>
          <p:nvPr/>
        </p:nvCxnSpPr>
        <p:spPr>
          <a:xfrm flipH="1" flipV="1">
            <a:off x="4655890" y="743829"/>
            <a:ext cx="7074558" cy="13064"/>
          </a:xfrm>
          <a:prstGeom prst="line">
            <a:avLst/>
          </a:prstGeom>
          <a:ln w="69850" cmpd="thickThin">
            <a:solidFill>
              <a:srgbClr val="0A4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1E61DC-8F2E-4B67-924D-E72797C0219E}"/>
              </a:ext>
            </a:extLst>
          </p:cNvPr>
          <p:cNvSpPr txBox="1"/>
          <p:nvPr/>
        </p:nvSpPr>
        <p:spPr>
          <a:xfrm>
            <a:off x="1729965" y="5403622"/>
            <a:ext cx="8926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생성자는 </a:t>
            </a:r>
            <a:r>
              <a:rPr lang="ko-KR" altLang="en-US" dirty="0" err="1"/>
              <a:t>랜덤한</a:t>
            </a:r>
            <a:r>
              <a:rPr lang="ko-KR" altLang="en-US" dirty="0"/>
              <a:t> 잠재 공간의 벡터를 이미지로 변환하고 </a:t>
            </a:r>
            <a:endParaRPr lang="en-US" altLang="ko-KR" dirty="0"/>
          </a:p>
          <a:p>
            <a:r>
              <a:rPr lang="ko-KR" altLang="en-US" dirty="0"/>
              <a:t>판별자는 실제 이미지와 생성된 이미지를 구분</a:t>
            </a:r>
            <a:r>
              <a:rPr lang="en-US" altLang="ko-KR" dirty="0"/>
              <a:t>, </a:t>
            </a:r>
            <a:r>
              <a:rPr lang="ko-KR" altLang="en-US" dirty="0"/>
              <a:t>생성자는 판별자를 속이도록 훈련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BF16BE-94EC-45B4-8ED4-015859A0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63" y="1299007"/>
            <a:ext cx="9121273" cy="4024165"/>
          </a:xfrm>
          <a:prstGeom prst="rect">
            <a:avLst/>
          </a:prstGeom>
        </p:spPr>
      </p:pic>
      <p:pic>
        <p:nvPicPr>
          <p:cNvPr id="11" name="그래픽 10" descr="오른쪽 캐럿 단색으로 채워진">
            <a:extLst>
              <a:ext uri="{FF2B5EF4-FFF2-40B4-BE49-F238E27FC236}">
                <a16:creationId xmlns:a16="http://schemas.microsoft.com/office/drawing/2014/main" id="{F0FE85C4-5B43-4799-BC59-2FF790C1D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6239" y="5717388"/>
            <a:ext cx="318247" cy="31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4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FABA67-3CC9-43F1-A658-FF34FD7BB5D4}"/>
              </a:ext>
            </a:extLst>
          </p:cNvPr>
          <p:cNvSpPr txBox="1"/>
          <p:nvPr/>
        </p:nvSpPr>
        <p:spPr>
          <a:xfrm>
            <a:off x="355296" y="743829"/>
            <a:ext cx="421164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적대적 생성 신경망 </a:t>
            </a:r>
            <a:r>
              <a:rPr lang="en-US" altLang="ko-KR" sz="2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A560B-E3AB-484D-8183-B59BE3A142DD}"/>
              </a:ext>
            </a:extLst>
          </p:cNvPr>
          <p:cNvSpPr txBox="1"/>
          <p:nvPr/>
        </p:nvSpPr>
        <p:spPr>
          <a:xfrm>
            <a:off x="355296" y="513534"/>
            <a:ext cx="451226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적대적 생성 신경망 </a:t>
            </a:r>
            <a:r>
              <a:rPr lang="en-US" altLang="ko-KR" sz="28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GAN</a:t>
            </a:r>
            <a:endParaRPr lang="ko-KR" altLang="en-US" sz="2800" i="1" dirty="0">
              <a:solidFill>
                <a:srgbClr val="0A45C7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96FE9ED-B7D4-494F-A014-BDAA54888DD3}"/>
              </a:ext>
            </a:extLst>
          </p:cNvPr>
          <p:cNvCxnSpPr>
            <a:cxnSpLocks/>
          </p:cNvCxnSpPr>
          <p:nvPr/>
        </p:nvCxnSpPr>
        <p:spPr>
          <a:xfrm flipH="1" flipV="1">
            <a:off x="4630723" y="756893"/>
            <a:ext cx="7099725" cy="1"/>
          </a:xfrm>
          <a:prstGeom prst="line">
            <a:avLst/>
          </a:prstGeom>
          <a:ln w="69850" cmpd="thickThin">
            <a:solidFill>
              <a:srgbClr val="0A4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7FA639-4D45-48BC-AF11-492DCD63A636}"/>
              </a:ext>
            </a:extLst>
          </p:cNvPr>
          <p:cNvSpPr txBox="1"/>
          <p:nvPr/>
        </p:nvSpPr>
        <p:spPr>
          <a:xfrm>
            <a:off x="858982" y="1732748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GAN</a:t>
            </a:r>
            <a:r>
              <a:rPr lang="ko-KR" altLang="en-US" sz="2000" b="1" dirty="0"/>
              <a:t> 훈련이 어려운 이유</a:t>
            </a:r>
            <a:r>
              <a:rPr lang="en-US" altLang="ko-KR" sz="2000" b="1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E56C35-69DD-443A-812E-E875F286628E}"/>
              </a:ext>
            </a:extLst>
          </p:cNvPr>
          <p:cNvSpPr txBox="1"/>
          <p:nvPr/>
        </p:nvSpPr>
        <p:spPr>
          <a:xfrm>
            <a:off x="1039090" y="2242905"/>
            <a:ext cx="9393383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최적화의</a:t>
            </a:r>
            <a:r>
              <a:rPr lang="en-US" altLang="ko-KR" dirty="0"/>
              <a:t> </a:t>
            </a:r>
            <a:r>
              <a:rPr lang="ko-KR" altLang="en-US" dirty="0"/>
              <a:t>최솟값이 고정되지 않은 시스템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최적화 과정이 최솟값을 찾는 것이 아니라 두 힘 간의 평형점을 찾는 다이나믹 시스템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모델 구조와 훈련 파라미터의 많은 조정 필요</a:t>
            </a:r>
          </a:p>
        </p:txBody>
      </p:sp>
    </p:spTree>
    <p:extLst>
      <p:ext uri="{BB962C8B-B14F-4D97-AF65-F5344CB8AC3E}">
        <p14:creationId xmlns:p14="http://schemas.microsoft.com/office/powerpoint/2010/main" val="4111518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FABA67-3CC9-43F1-A658-FF34FD7BB5D4}"/>
              </a:ext>
            </a:extLst>
          </p:cNvPr>
          <p:cNvSpPr txBox="1"/>
          <p:nvPr/>
        </p:nvSpPr>
        <p:spPr>
          <a:xfrm>
            <a:off x="355296" y="743829"/>
            <a:ext cx="421164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8.5.1 GAN </a:t>
            </a:r>
            <a:r>
              <a:rPr lang="ko-KR" altLang="en-US" sz="2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 방법</a:t>
            </a:r>
            <a:endParaRPr lang="en-US" altLang="ko-KR" sz="2800" i="1" dirty="0">
              <a:solidFill>
                <a:schemeClr val="bg1">
                  <a:lumMod val="8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A560B-E3AB-484D-8183-B59BE3A142DD}"/>
              </a:ext>
            </a:extLst>
          </p:cNvPr>
          <p:cNvSpPr txBox="1"/>
          <p:nvPr/>
        </p:nvSpPr>
        <p:spPr>
          <a:xfrm>
            <a:off x="355296" y="513534"/>
            <a:ext cx="351089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8.5.1 GAN </a:t>
            </a:r>
            <a:r>
              <a:rPr lang="ko-KR" altLang="en-US" sz="28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96FE9ED-B7D4-494F-A014-BDAA54888DD3}"/>
              </a:ext>
            </a:extLst>
          </p:cNvPr>
          <p:cNvCxnSpPr>
            <a:cxnSpLocks/>
          </p:cNvCxnSpPr>
          <p:nvPr/>
        </p:nvCxnSpPr>
        <p:spPr>
          <a:xfrm flipH="1" flipV="1">
            <a:off x="3951215" y="756892"/>
            <a:ext cx="7779233" cy="1"/>
          </a:xfrm>
          <a:prstGeom prst="line">
            <a:avLst/>
          </a:prstGeom>
          <a:ln w="69850" cmpd="thickThin">
            <a:solidFill>
              <a:srgbClr val="0A4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044EF67-E00B-48CB-A982-8CAB6A64D625}"/>
              </a:ext>
            </a:extLst>
          </p:cNvPr>
          <p:cNvSpPr txBox="1"/>
          <p:nvPr/>
        </p:nvSpPr>
        <p:spPr>
          <a:xfrm>
            <a:off x="956710" y="1329638"/>
            <a:ext cx="7980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GAN</a:t>
            </a:r>
            <a:r>
              <a:rPr lang="ko-KR" altLang="en-US" sz="2000" dirty="0"/>
              <a:t> 구조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11" name="그래픽 10" descr="오른쪽 캐럿 단색으로 채워진">
            <a:extLst>
              <a:ext uri="{FF2B5EF4-FFF2-40B4-BE49-F238E27FC236}">
                <a16:creationId xmlns:a16="http://schemas.microsoft.com/office/drawing/2014/main" id="{D99D91CE-E23C-4B46-822C-55ED433CD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463" y="1380564"/>
            <a:ext cx="318247" cy="3182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4E36E4-BAA5-4ABC-A4D5-BE93CE6EF1B4}"/>
              </a:ext>
            </a:extLst>
          </p:cNvPr>
          <p:cNvSpPr txBox="1"/>
          <p:nvPr/>
        </p:nvSpPr>
        <p:spPr>
          <a:xfrm>
            <a:off x="638463" y="1754972"/>
            <a:ext cx="11091984" cy="443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A3DA2"/>
                </a:solidFill>
                <a:effectLst/>
                <a:latin typeface="함초롬바탕" panose="02030604000101010101" pitchFamily="18" charset="-127"/>
              </a:rPr>
              <a:t>1.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generator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네트워크는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latent_dim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 크기의 벡터를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(32, 32, 3)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크기의 이미지로 매핑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A3DA2"/>
                </a:solidFill>
                <a:latin typeface="함초롬바탕" panose="02030604000101010101" pitchFamily="18" charset="-127"/>
              </a:rPr>
              <a:t>2</a:t>
            </a:r>
            <a:r>
              <a:rPr lang="en-US" altLang="ko-KR" sz="1800" b="1" kern="0" spc="0" dirty="0">
                <a:solidFill>
                  <a:srgbClr val="0A3DA2"/>
                </a:solidFill>
                <a:effectLst/>
                <a:latin typeface="함초롬바탕" panose="02030604000101010101" pitchFamily="18" charset="-127"/>
              </a:rPr>
              <a:t>.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discriminator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네트워크는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(32, 32,3)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크기의 이미지가 진짜일 확률을 추정하여 이진 값으로 매핑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A3DA2"/>
                </a:solidFill>
                <a:latin typeface="함초롬바탕" panose="02030604000101010101" pitchFamily="18" charset="-127"/>
              </a:rPr>
              <a:t>3</a:t>
            </a:r>
            <a:r>
              <a:rPr lang="en-US" altLang="ko-KR" sz="1800" b="1" kern="0" spc="0" dirty="0">
                <a:solidFill>
                  <a:srgbClr val="0A3DA2"/>
                </a:solidFill>
                <a:effectLst/>
                <a:latin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생성자와 판별자를 연결하는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gan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네트워크를 만듭니다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</a:rPr>
              <a:t>gan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</a:rPr>
              <a:t>(x) = discriminator(generator(x)) </a:t>
            </a: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   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gan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네트워크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생성자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는 잠재 공간의 벡터를 판별자의 평가로 매핑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A3DA2"/>
                </a:solidFill>
                <a:latin typeface="함초롬바탕" panose="02030604000101010101" pitchFamily="18" charset="-127"/>
              </a:rPr>
              <a:t>4</a:t>
            </a:r>
            <a:r>
              <a:rPr lang="en-US" altLang="ko-KR" sz="1800" b="1" kern="0" spc="0" dirty="0">
                <a:solidFill>
                  <a:srgbClr val="0A3DA2"/>
                </a:solidFill>
                <a:effectLst/>
                <a:latin typeface="함초롬바탕" panose="02030604000101010101" pitchFamily="18" charset="-127"/>
              </a:rPr>
              <a:t>.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진짜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/“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가짜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”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레이블과 함께 진짜 이미지와 가짜 이미지를 사용하여 판별자를 훈련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A3DA2"/>
                </a:solidFill>
                <a:latin typeface="함초롬바탕" panose="02030604000101010101" pitchFamily="18" charset="-127"/>
              </a:rPr>
              <a:t>5</a:t>
            </a:r>
            <a:r>
              <a:rPr lang="en-US" altLang="ko-KR" sz="1800" b="1" kern="0" spc="0" dirty="0">
                <a:solidFill>
                  <a:srgbClr val="0A3DA2"/>
                </a:solidFill>
                <a:effectLst/>
                <a:latin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생성자를 훈련하려면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gan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모델의 손실에 대한 생성자 가중치의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그레디언트를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 사용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   ( =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판별자를 속이도록 생성자 훈련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)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435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33615"/>
          </a:xfrm>
        </p:spPr>
        <p:txBody>
          <a:bodyPr>
            <a:normAutofit/>
          </a:bodyPr>
          <a:lstStyle/>
          <a:p>
            <a:r>
              <a:rPr lang="en-US" altLang="ko-KR" sz="1200" dirty="0"/>
              <a:t>7.1 Sequential </a:t>
            </a:r>
            <a:r>
              <a:rPr lang="ko-KR" altLang="en-US" sz="1200" dirty="0"/>
              <a:t>모델을 넘어서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케라스의</a:t>
            </a:r>
            <a:r>
              <a:rPr lang="ko-KR" altLang="en-US" sz="1200" dirty="0"/>
              <a:t> 함수형 </a:t>
            </a:r>
            <a:r>
              <a:rPr lang="en-US" altLang="ko-KR" sz="1200" dirty="0"/>
              <a:t>API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838200" y="749540"/>
            <a:ext cx="10515600" cy="54480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500" dirty="0">
                <a:solidFill>
                  <a:srgbClr val="00B0F0"/>
                </a:solidFill>
              </a:rPr>
              <a:t>함수형 </a:t>
            </a:r>
            <a:r>
              <a:rPr lang="en-US" altLang="ko-KR" sz="2500" dirty="0">
                <a:solidFill>
                  <a:srgbClr val="00B0F0"/>
                </a:solidFill>
              </a:rPr>
              <a:t>API</a:t>
            </a:r>
          </a:p>
          <a:p>
            <a:pPr marL="0" indent="0">
              <a:buNone/>
            </a:pPr>
            <a:r>
              <a:rPr lang="ko-KR" altLang="en-US" sz="2000" dirty="0"/>
              <a:t>여러 경우의 다중 입력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다중 출력 모델 등 </a:t>
            </a:r>
            <a:r>
              <a:rPr lang="ko-KR" altLang="en-US" sz="2000" dirty="0" err="1"/>
              <a:t>케라스의</a:t>
            </a:r>
            <a:r>
              <a:rPr lang="ko-KR" altLang="en-US" sz="2000" dirty="0"/>
              <a:t> </a:t>
            </a:r>
            <a:r>
              <a:rPr lang="en-US" altLang="ko-KR" sz="2000" dirty="0"/>
              <a:t>Sequential </a:t>
            </a:r>
            <a:r>
              <a:rPr lang="ko-KR" altLang="en-US" sz="2000" dirty="0"/>
              <a:t>클래스를 사용해서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구현하지 못한다</a:t>
            </a:r>
            <a:r>
              <a:rPr lang="en-US" altLang="ko-KR" sz="2000" dirty="0"/>
              <a:t>. </a:t>
            </a:r>
            <a:r>
              <a:rPr lang="ko-KR" altLang="en-US" sz="2000" dirty="0"/>
              <a:t>하지만 </a:t>
            </a:r>
            <a:r>
              <a:rPr lang="ko-KR" altLang="en-US" sz="2000" dirty="0" err="1"/>
              <a:t>케라스에서</a:t>
            </a:r>
            <a:r>
              <a:rPr lang="ko-KR" altLang="en-US" sz="2000" dirty="0"/>
              <a:t> 일반적이고 유연한 방법인 함수형</a:t>
            </a:r>
            <a:r>
              <a:rPr lang="en-US" altLang="ko-KR" sz="2000" dirty="0"/>
              <a:t>API</a:t>
            </a:r>
            <a:r>
              <a:rPr lang="ko-KR" altLang="en-US" sz="2000" dirty="0"/>
              <a:t>가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함수형</a:t>
            </a:r>
            <a:r>
              <a:rPr lang="en-US" altLang="ko-KR" sz="2000" dirty="0"/>
              <a:t>API</a:t>
            </a:r>
            <a:r>
              <a:rPr lang="ko-KR" altLang="en-US" sz="2000" dirty="0"/>
              <a:t>에서는 직접 </a:t>
            </a:r>
            <a:r>
              <a:rPr lang="ko-KR" altLang="en-US" sz="2000" dirty="0" err="1"/>
              <a:t>텐서들의</a:t>
            </a:r>
            <a:r>
              <a:rPr lang="ko-KR" altLang="en-US" sz="2000" dirty="0"/>
              <a:t> 입출력을 다루고 함수처럼 층을 사용하여 </a:t>
            </a:r>
            <a:r>
              <a:rPr lang="ko-KR" altLang="en-US" sz="2000" dirty="0" err="1"/>
              <a:t>텐서를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입력받고</a:t>
            </a:r>
            <a:r>
              <a:rPr lang="ko-KR" altLang="en-US" sz="2000" dirty="0"/>
              <a:t> 출력한다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500" dirty="0">
                <a:solidFill>
                  <a:srgbClr val="00B0F0"/>
                </a:solidFill>
              </a:rPr>
              <a:t>함수형 </a:t>
            </a:r>
            <a:r>
              <a:rPr lang="en-US" altLang="ko-KR" sz="2500" dirty="0">
                <a:solidFill>
                  <a:srgbClr val="00B0F0"/>
                </a:solidFill>
              </a:rPr>
              <a:t>API</a:t>
            </a:r>
            <a:r>
              <a:rPr lang="ko-KR" altLang="en-US" sz="2500" dirty="0">
                <a:solidFill>
                  <a:srgbClr val="00B0F0"/>
                </a:solidFill>
              </a:rPr>
              <a:t>를 이용한 다중 입력 모델</a:t>
            </a:r>
            <a:endParaRPr lang="en-US" altLang="ko-KR" sz="25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ko-KR" sz="2000" dirty="0" err="1"/>
              <a:t>Keras.layers.add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keras.layers.concatenate</a:t>
            </a:r>
            <a:r>
              <a:rPr lang="ko-KR" altLang="en-US" sz="2000" dirty="0"/>
              <a:t>등의 함수를 이용해 서로 다른 입력 가지</a:t>
            </a:r>
            <a:r>
              <a:rPr lang="en-US" altLang="ko-KR" sz="2000" dirty="0"/>
              <a:t>(branch)</a:t>
            </a:r>
            <a:r>
              <a:rPr lang="ko-KR" altLang="en-US" sz="2000" dirty="0"/>
              <a:t>를 합치고 </a:t>
            </a:r>
            <a:r>
              <a:rPr lang="ko-KR" altLang="en-US" sz="2000" dirty="0" err="1"/>
              <a:t>텐서를</a:t>
            </a:r>
            <a:r>
              <a:rPr lang="ko-KR" altLang="en-US" sz="2000" dirty="0"/>
              <a:t> 더하거나 이어 붙인다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500" dirty="0">
                <a:solidFill>
                  <a:srgbClr val="00B0F0"/>
                </a:solidFill>
              </a:rPr>
              <a:t>함수형 </a:t>
            </a:r>
            <a:r>
              <a:rPr lang="en-US" altLang="ko-KR" sz="2500" dirty="0">
                <a:solidFill>
                  <a:srgbClr val="00B0F0"/>
                </a:solidFill>
              </a:rPr>
              <a:t>API</a:t>
            </a:r>
            <a:r>
              <a:rPr lang="ko-KR" altLang="en-US" sz="2500" dirty="0">
                <a:solidFill>
                  <a:srgbClr val="00B0F0"/>
                </a:solidFill>
              </a:rPr>
              <a:t>를 이용한 다중 출력 모델</a:t>
            </a:r>
            <a:endParaRPr lang="en-US" altLang="ko-KR" sz="25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ko-KR" altLang="en-US" sz="2000" dirty="0"/>
              <a:t>앞에서 설명하였듯이 함수형</a:t>
            </a:r>
            <a:r>
              <a:rPr lang="en-US" altLang="ko-KR" sz="2000" dirty="0"/>
              <a:t>API</a:t>
            </a:r>
            <a:r>
              <a:rPr lang="ko-KR" altLang="en-US" sz="2000" dirty="0"/>
              <a:t>를 사용하여 데이터에 있는 여러 속성들을 동시에 예측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하는 네트워크이다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7813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FABA67-3CC9-43F1-A658-FF34FD7BB5D4}"/>
              </a:ext>
            </a:extLst>
          </p:cNvPr>
          <p:cNvSpPr txBox="1"/>
          <p:nvPr/>
        </p:nvSpPr>
        <p:spPr>
          <a:xfrm>
            <a:off x="355296" y="743829"/>
            <a:ext cx="421164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8.5.2 </a:t>
            </a:r>
            <a:r>
              <a:rPr lang="ko-KR" altLang="en-US" sz="2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훈련 방법</a:t>
            </a:r>
            <a:endParaRPr lang="en-US" altLang="ko-KR" sz="2800" i="1" dirty="0">
              <a:solidFill>
                <a:schemeClr val="bg1">
                  <a:lumMod val="8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A560B-E3AB-484D-8183-B59BE3A142DD}"/>
              </a:ext>
            </a:extLst>
          </p:cNvPr>
          <p:cNvSpPr txBox="1"/>
          <p:nvPr/>
        </p:nvSpPr>
        <p:spPr>
          <a:xfrm>
            <a:off x="355296" y="513534"/>
            <a:ext cx="262283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8.5.2 </a:t>
            </a:r>
            <a:r>
              <a:rPr lang="ko-KR" altLang="en-US" sz="28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훈련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96FE9ED-B7D4-494F-A014-BDAA54888DD3}"/>
              </a:ext>
            </a:extLst>
          </p:cNvPr>
          <p:cNvCxnSpPr>
            <a:cxnSpLocks/>
          </p:cNvCxnSpPr>
          <p:nvPr/>
        </p:nvCxnSpPr>
        <p:spPr>
          <a:xfrm flipH="1" flipV="1">
            <a:off x="3078760" y="756892"/>
            <a:ext cx="8651688" cy="1"/>
          </a:xfrm>
          <a:prstGeom prst="line">
            <a:avLst/>
          </a:prstGeom>
          <a:ln w="69850" cmpd="thickThin">
            <a:solidFill>
              <a:srgbClr val="0A4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044EF67-E00B-48CB-A982-8CAB6A64D625}"/>
              </a:ext>
            </a:extLst>
          </p:cNvPr>
          <p:cNvSpPr txBox="1"/>
          <p:nvPr/>
        </p:nvSpPr>
        <p:spPr>
          <a:xfrm>
            <a:off x="698975" y="1416423"/>
            <a:ext cx="8139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GAN </a:t>
            </a:r>
            <a:r>
              <a:rPr lang="ko-KR" altLang="en-US" sz="2000" b="1" dirty="0"/>
              <a:t>생성자와 판별자를 구현하는 기법</a:t>
            </a:r>
          </a:p>
        </p:txBody>
      </p:sp>
      <p:pic>
        <p:nvPicPr>
          <p:cNvPr id="3" name="그래픽 2" descr="오른쪽을 가리키는 검지  윤곽선">
            <a:extLst>
              <a:ext uri="{FF2B5EF4-FFF2-40B4-BE49-F238E27FC236}">
                <a16:creationId xmlns:a16="http://schemas.microsoft.com/office/drawing/2014/main" id="{52DFC4BB-740E-4313-B5C4-03D98E127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433" y="2109580"/>
            <a:ext cx="314037" cy="314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79697D-987C-46BD-A094-F605C6E4F962}"/>
              </a:ext>
            </a:extLst>
          </p:cNvPr>
          <p:cNvSpPr txBox="1"/>
          <p:nvPr/>
        </p:nvSpPr>
        <p:spPr>
          <a:xfrm>
            <a:off x="1272988" y="1965907"/>
            <a:ext cx="10309412" cy="3250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생성자의 마지막 활성화로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sigmoid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대신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tanh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함수 사용</a:t>
            </a:r>
            <a:endParaRPr lang="en-US" altLang="ko-KR" sz="15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정규 분포를 사용하여 잠재 공간에서 포인트 샘플링</a:t>
            </a:r>
            <a:endParaRPr lang="ko-KR" altLang="en-US" sz="15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훈련하는 동안 무작위성을 주입하여 갇힐 가능성 방지</a:t>
            </a:r>
            <a:endParaRPr lang="ko-KR" altLang="en-US" sz="15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판별자에 드롭 아웃이나 랜덤 노이즈 추가</a:t>
            </a:r>
            <a:endParaRPr lang="ko-KR" altLang="en-US" sz="15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GAN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훈련을 방해하는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최대 </a:t>
            </a:r>
            <a:r>
              <a:rPr lang="ko-KR" altLang="en-US" sz="15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풀링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 대신 </a:t>
            </a:r>
            <a:r>
              <a:rPr lang="ko-KR" altLang="en-US" sz="15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스트라이드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 </a:t>
            </a:r>
            <a:r>
              <a:rPr lang="ko-KR" altLang="en-US" sz="15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합성곱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 사용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,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 </a:t>
            </a:r>
            <a:r>
              <a:rPr lang="en-US" altLang="ko-KR" sz="1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ReLU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활성화 대신 </a:t>
            </a:r>
            <a:r>
              <a:rPr lang="en-US" altLang="ko-KR" sz="15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LeakyReLU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층 사용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 </a:t>
            </a:r>
            <a:endParaRPr lang="ko-KR" altLang="en-US" sz="15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생성자에서 픽셀 공간을 균일하게 다루지 못한 이미지의 </a:t>
            </a:r>
            <a:r>
              <a:rPr lang="ko-KR" altLang="en-US" sz="15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체스판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 모양을 해결하기 위해서 </a:t>
            </a:r>
            <a:endParaRPr lang="en-US" altLang="ko-KR" sz="1500" kern="0" spc="0" dirty="0">
              <a:solidFill>
                <a:srgbClr val="000000"/>
              </a:solidFill>
              <a:effectLst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Conv2DTranpose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나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Conv2D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를 사용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(</a:t>
            </a:r>
            <a:r>
              <a:rPr lang="ko-KR" altLang="en-US" sz="15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스트라이드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 크기로 나누어질 수 있는 커널 크기를 사용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)</a:t>
            </a:r>
            <a:endParaRPr lang="ko-KR" altLang="en-US" sz="15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9" name="그래픽 8" descr="오른쪽을 가리키는 검지  윤곽선">
            <a:extLst>
              <a:ext uri="{FF2B5EF4-FFF2-40B4-BE49-F238E27FC236}">
                <a16:creationId xmlns:a16="http://schemas.microsoft.com/office/drawing/2014/main" id="{251DC500-A9F9-4FE0-95C6-F63ACEED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434" y="2584949"/>
            <a:ext cx="314037" cy="314037"/>
          </a:xfrm>
          <a:prstGeom prst="rect">
            <a:avLst/>
          </a:prstGeom>
        </p:spPr>
      </p:pic>
      <p:pic>
        <p:nvPicPr>
          <p:cNvPr id="10" name="그래픽 9" descr="오른쪽을 가리키는 검지  윤곽선">
            <a:extLst>
              <a:ext uri="{FF2B5EF4-FFF2-40B4-BE49-F238E27FC236}">
                <a16:creationId xmlns:a16="http://schemas.microsoft.com/office/drawing/2014/main" id="{A53C4C37-6B2C-4C5A-A100-F069A005F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990" y="3063951"/>
            <a:ext cx="314037" cy="314037"/>
          </a:xfrm>
          <a:prstGeom prst="rect">
            <a:avLst/>
          </a:prstGeom>
        </p:spPr>
      </p:pic>
      <p:pic>
        <p:nvPicPr>
          <p:cNvPr id="11" name="그래픽 10" descr="오른쪽을 가리키는 검지  윤곽선">
            <a:extLst>
              <a:ext uri="{FF2B5EF4-FFF2-40B4-BE49-F238E27FC236}">
                <a16:creationId xmlns:a16="http://schemas.microsoft.com/office/drawing/2014/main" id="{10C0C6B3-5677-45B9-A1DE-4681A06CB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432" y="3981991"/>
            <a:ext cx="314037" cy="314037"/>
          </a:xfrm>
          <a:prstGeom prst="rect">
            <a:avLst/>
          </a:prstGeom>
        </p:spPr>
      </p:pic>
      <p:pic>
        <p:nvPicPr>
          <p:cNvPr id="12" name="그래픽 11" descr="오른쪽을 가리키는 검지  윤곽선">
            <a:extLst>
              <a:ext uri="{FF2B5EF4-FFF2-40B4-BE49-F238E27FC236}">
                <a16:creationId xmlns:a16="http://schemas.microsoft.com/office/drawing/2014/main" id="{7BAE7DC6-6988-4B43-AEC5-D207EE4EC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991" y="4432056"/>
            <a:ext cx="314037" cy="31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1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FABA67-3CC9-43F1-A658-FF34FD7BB5D4}"/>
              </a:ext>
            </a:extLst>
          </p:cNvPr>
          <p:cNvSpPr txBox="1"/>
          <p:nvPr/>
        </p:nvSpPr>
        <p:spPr>
          <a:xfrm>
            <a:off x="355296" y="743829"/>
            <a:ext cx="421164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8.5.3</a:t>
            </a:r>
            <a:r>
              <a:rPr lang="ko-KR" altLang="en-US" sz="2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생성자</a:t>
            </a:r>
            <a:endParaRPr lang="en-US" altLang="ko-KR" sz="2800" i="1" dirty="0">
              <a:solidFill>
                <a:schemeClr val="bg1">
                  <a:lumMod val="8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A560B-E3AB-484D-8183-B59BE3A142DD}"/>
              </a:ext>
            </a:extLst>
          </p:cNvPr>
          <p:cNvSpPr txBox="1"/>
          <p:nvPr/>
        </p:nvSpPr>
        <p:spPr>
          <a:xfrm>
            <a:off x="355296" y="513534"/>
            <a:ext cx="213712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8.5.3</a:t>
            </a:r>
            <a:r>
              <a:rPr lang="ko-KR" altLang="en-US" sz="28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생성자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96FE9ED-B7D4-494F-A014-BDAA54888DD3}"/>
              </a:ext>
            </a:extLst>
          </p:cNvPr>
          <p:cNvCxnSpPr>
            <a:cxnSpLocks/>
          </p:cNvCxnSpPr>
          <p:nvPr/>
        </p:nvCxnSpPr>
        <p:spPr>
          <a:xfrm flipH="1" flipV="1">
            <a:off x="2625754" y="756892"/>
            <a:ext cx="9104694" cy="1"/>
          </a:xfrm>
          <a:prstGeom prst="line">
            <a:avLst/>
          </a:prstGeom>
          <a:ln w="69850" cmpd="thickThin">
            <a:solidFill>
              <a:srgbClr val="0A4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12CB487-EE2A-45C2-A7FE-CA338515F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01"/>
          <a:stretch/>
        </p:blipFill>
        <p:spPr>
          <a:xfrm>
            <a:off x="355296" y="1267049"/>
            <a:ext cx="9288439" cy="5140395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D85D8EA-A5DD-4DBA-8677-D5355CB5820D}"/>
              </a:ext>
            </a:extLst>
          </p:cNvPr>
          <p:cNvCxnSpPr>
            <a:cxnSpLocks/>
          </p:cNvCxnSpPr>
          <p:nvPr/>
        </p:nvCxnSpPr>
        <p:spPr>
          <a:xfrm>
            <a:off x="461818" y="1616364"/>
            <a:ext cx="5717309" cy="110836"/>
          </a:xfrm>
          <a:prstGeom prst="bentConnector3">
            <a:avLst>
              <a:gd name="adj1" fmla="val 2221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2D1D6F6-4FDC-46BD-B54A-2FE3CEBDA992}"/>
              </a:ext>
            </a:extLst>
          </p:cNvPr>
          <p:cNvSpPr txBox="1"/>
          <p:nvPr/>
        </p:nvSpPr>
        <p:spPr>
          <a:xfrm>
            <a:off x="6285650" y="1366982"/>
            <a:ext cx="3464607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32</a:t>
            </a:r>
            <a:r>
              <a:rPr lang="ko-KR" altLang="en-US" dirty="0"/>
              <a:t>차원 크기의 벡터를 </a:t>
            </a:r>
            <a:endParaRPr lang="en-US" altLang="ko-KR" dirty="0"/>
          </a:p>
          <a:p>
            <a:r>
              <a:rPr lang="en-US" altLang="ko-KR" dirty="0"/>
              <a:t>(32*32*3) </a:t>
            </a:r>
            <a:r>
              <a:rPr lang="ko-KR" altLang="en-US" dirty="0"/>
              <a:t>크기의 이미지로 매핑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5C113-05DF-4EFE-A291-E87EF7CA9F49}"/>
              </a:ext>
            </a:extLst>
          </p:cNvPr>
          <p:cNvSpPr txBox="1"/>
          <p:nvPr/>
        </p:nvSpPr>
        <p:spPr>
          <a:xfrm>
            <a:off x="6786694" y="5198630"/>
            <a:ext cx="4943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- </a:t>
            </a:r>
            <a:r>
              <a:rPr lang="ko-KR" altLang="en-US" sz="1600" dirty="0"/>
              <a:t>생성자가 노이즈를 생성하는 것을 해결하기 위해 </a:t>
            </a:r>
            <a:endParaRPr lang="en-US" altLang="ko-KR" sz="1600" dirty="0"/>
          </a:p>
          <a:p>
            <a:pPr algn="ctr"/>
            <a:r>
              <a:rPr lang="ko-KR" altLang="en-US" sz="1600" dirty="0"/>
              <a:t>판별자와 생성자 양쪽에 </a:t>
            </a:r>
            <a:r>
              <a:rPr lang="ko-KR" altLang="en-US" sz="1600" dirty="0" err="1"/>
              <a:t>드롭아웃</a:t>
            </a:r>
            <a:r>
              <a:rPr lang="ko-KR" altLang="en-US" sz="1600" dirty="0"/>
              <a:t> 사용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E1563-2F0A-47C8-951B-AC08533C3E11}"/>
              </a:ext>
            </a:extLst>
          </p:cNvPr>
          <p:cNvSpPr txBox="1"/>
          <p:nvPr/>
        </p:nvSpPr>
        <p:spPr>
          <a:xfrm>
            <a:off x="6954474" y="2523470"/>
            <a:ext cx="437066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LeakyReLU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는 음수의 활성화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값을 조금 허용하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므로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희소 완화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1C22A-9A4A-4CC1-8406-C060B771E333}"/>
              </a:ext>
            </a:extLst>
          </p:cNvPr>
          <p:cNvSpPr txBox="1"/>
          <p:nvPr/>
        </p:nvSpPr>
        <p:spPr>
          <a:xfrm>
            <a:off x="6954474" y="3404200"/>
            <a:ext cx="4446165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생성된 이미지의 </a:t>
            </a:r>
            <a:r>
              <a:rPr lang="ko-KR" altLang="en-US" dirty="0" err="1"/>
              <a:t>체스판</a:t>
            </a:r>
            <a:r>
              <a:rPr lang="ko-KR" altLang="en-US" dirty="0"/>
              <a:t> 모양을 해결하기 위한 </a:t>
            </a:r>
            <a:r>
              <a:rPr lang="en-US" altLang="ko-KR" dirty="0"/>
              <a:t>Conv2Transpose, Conv2</a:t>
            </a:r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7809F75-0CB1-4067-AFE0-EE912E458272}"/>
              </a:ext>
            </a:extLst>
          </p:cNvPr>
          <p:cNvCxnSpPr>
            <a:cxnSpLocks/>
          </p:cNvCxnSpPr>
          <p:nvPr/>
        </p:nvCxnSpPr>
        <p:spPr>
          <a:xfrm flipV="1">
            <a:off x="1359017" y="2846635"/>
            <a:ext cx="5540251" cy="557565"/>
          </a:xfrm>
          <a:prstGeom prst="bentConnector3">
            <a:avLst>
              <a:gd name="adj1" fmla="val 5408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DF89C7F-EA64-49E2-A471-68E0F899D9F5}"/>
              </a:ext>
            </a:extLst>
          </p:cNvPr>
          <p:cNvCxnSpPr/>
          <p:nvPr/>
        </p:nvCxnSpPr>
        <p:spPr>
          <a:xfrm>
            <a:off x="1423858" y="3179686"/>
            <a:ext cx="5475410" cy="498627"/>
          </a:xfrm>
          <a:prstGeom prst="bentConnector3">
            <a:avLst>
              <a:gd name="adj1" fmla="val 5735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6548FDB-A2D0-4B76-819F-216B0031A4F8}"/>
              </a:ext>
            </a:extLst>
          </p:cNvPr>
          <p:cNvCxnSpPr/>
          <p:nvPr/>
        </p:nvCxnSpPr>
        <p:spPr>
          <a:xfrm flipV="1">
            <a:off x="1359016" y="3836629"/>
            <a:ext cx="5540251" cy="134466"/>
          </a:xfrm>
          <a:prstGeom prst="bentConnector3">
            <a:avLst>
              <a:gd name="adj1" fmla="val 8497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848E166-BE95-43C2-B021-CD4B6F1200C7}"/>
              </a:ext>
            </a:extLst>
          </p:cNvPr>
          <p:cNvSpPr txBox="1"/>
          <p:nvPr/>
        </p:nvSpPr>
        <p:spPr>
          <a:xfrm>
            <a:off x="5405307" y="6076702"/>
            <a:ext cx="296356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생성자의 마지막 활성화</a:t>
            </a:r>
            <a:endParaRPr lang="ko-KR" altLang="en-US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78FE734-B83C-45F8-9B6A-6D24532839FE}"/>
              </a:ext>
            </a:extLst>
          </p:cNvPr>
          <p:cNvCxnSpPr/>
          <p:nvPr/>
        </p:nvCxnSpPr>
        <p:spPr>
          <a:xfrm>
            <a:off x="4048826" y="5953040"/>
            <a:ext cx="1249959" cy="322262"/>
          </a:xfrm>
          <a:prstGeom prst="bentConnector3">
            <a:avLst>
              <a:gd name="adj1" fmla="val 5134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695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FABA67-3CC9-43F1-A658-FF34FD7BB5D4}"/>
              </a:ext>
            </a:extLst>
          </p:cNvPr>
          <p:cNvSpPr txBox="1"/>
          <p:nvPr/>
        </p:nvSpPr>
        <p:spPr>
          <a:xfrm>
            <a:off x="355296" y="743829"/>
            <a:ext cx="421164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8.5.4 </a:t>
            </a:r>
            <a:r>
              <a:rPr lang="ko-KR" altLang="en-US" sz="2800" i="1" dirty="0" err="1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판별자</a:t>
            </a:r>
            <a:endParaRPr lang="en-US" altLang="ko-KR" sz="2800" i="1" dirty="0">
              <a:solidFill>
                <a:schemeClr val="bg1">
                  <a:lumMod val="8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A560B-E3AB-484D-8183-B59BE3A142DD}"/>
              </a:ext>
            </a:extLst>
          </p:cNvPr>
          <p:cNvSpPr txBox="1"/>
          <p:nvPr/>
        </p:nvSpPr>
        <p:spPr>
          <a:xfrm>
            <a:off x="355296" y="513534"/>
            <a:ext cx="213712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i="1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8.5.4 </a:t>
            </a:r>
            <a:r>
              <a:rPr lang="ko-KR" altLang="en-US" sz="2800" i="1" dirty="0" err="1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판별자</a:t>
            </a:r>
            <a:endParaRPr lang="ko-KR" altLang="en-US" sz="2800" i="1" dirty="0">
              <a:solidFill>
                <a:srgbClr val="0A45C7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96FE9ED-B7D4-494F-A014-BDAA54888DD3}"/>
              </a:ext>
            </a:extLst>
          </p:cNvPr>
          <p:cNvCxnSpPr>
            <a:cxnSpLocks/>
          </p:cNvCxnSpPr>
          <p:nvPr/>
        </p:nvCxnSpPr>
        <p:spPr>
          <a:xfrm flipH="1" flipV="1">
            <a:off x="2642532" y="756892"/>
            <a:ext cx="9087916" cy="1"/>
          </a:xfrm>
          <a:prstGeom prst="line">
            <a:avLst/>
          </a:prstGeom>
          <a:ln w="69850" cmpd="thickThin">
            <a:solidFill>
              <a:srgbClr val="0A4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4D05B40-19CA-4928-A9A2-9C5A0947A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96" y="1267048"/>
            <a:ext cx="9337342" cy="5077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BF123B-61BA-4758-AB4F-2E8D614ABCCA}"/>
              </a:ext>
            </a:extLst>
          </p:cNvPr>
          <p:cNvSpPr txBox="1"/>
          <p:nvPr/>
        </p:nvSpPr>
        <p:spPr>
          <a:xfrm>
            <a:off x="6299200" y="4336580"/>
            <a:ext cx="4507345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(32, 32,3)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크기의 이미지가 </a:t>
            </a:r>
            <a:endParaRPr lang="en-US" altLang="ko-KR" sz="1800" kern="0" spc="0" dirty="0">
              <a:solidFill>
                <a:srgbClr val="000000"/>
              </a:solidFill>
              <a:effectLst/>
              <a:ea typeface="함초롬바탕" panose="02030604000101010101" pitchFamily="18" charset="-127"/>
            </a:endParaRPr>
          </a:p>
          <a:p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진짜일 확률을 추정하여 이진 값으로 매핑</a:t>
            </a:r>
            <a:endParaRPr lang="ko-KR" altLang="en-US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7AEA445D-F9D8-42E0-BD24-26AC6FA2123E}"/>
              </a:ext>
            </a:extLst>
          </p:cNvPr>
          <p:cNvCxnSpPr>
            <a:cxnSpLocks/>
          </p:cNvCxnSpPr>
          <p:nvPr/>
        </p:nvCxnSpPr>
        <p:spPr>
          <a:xfrm flipV="1">
            <a:off x="450121" y="4729019"/>
            <a:ext cx="5756715" cy="253892"/>
          </a:xfrm>
          <a:prstGeom prst="bentConnector3">
            <a:avLst>
              <a:gd name="adj1" fmla="val 1919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001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FABA67-3CC9-43F1-A658-FF34FD7BB5D4}"/>
              </a:ext>
            </a:extLst>
          </p:cNvPr>
          <p:cNvSpPr txBox="1"/>
          <p:nvPr/>
        </p:nvSpPr>
        <p:spPr>
          <a:xfrm>
            <a:off x="355296" y="743829"/>
            <a:ext cx="421164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8.5.5 </a:t>
            </a:r>
            <a:r>
              <a:rPr lang="ko-KR" altLang="en-US" sz="2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적대적 네트워크</a:t>
            </a:r>
            <a:endParaRPr lang="en-US" altLang="ko-KR" sz="2800" i="1" dirty="0">
              <a:solidFill>
                <a:schemeClr val="bg1">
                  <a:lumMod val="8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A560B-E3AB-484D-8183-B59BE3A142DD}"/>
              </a:ext>
            </a:extLst>
          </p:cNvPr>
          <p:cNvSpPr txBox="1"/>
          <p:nvPr/>
        </p:nvSpPr>
        <p:spPr>
          <a:xfrm>
            <a:off x="355296" y="513534"/>
            <a:ext cx="370005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8.5.5 </a:t>
            </a:r>
            <a:r>
              <a:rPr lang="ko-KR" altLang="en-US" sz="28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적대적 네트워크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96FE9ED-B7D4-494F-A014-BDAA54888DD3}"/>
              </a:ext>
            </a:extLst>
          </p:cNvPr>
          <p:cNvCxnSpPr>
            <a:cxnSpLocks/>
          </p:cNvCxnSpPr>
          <p:nvPr/>
        </p:nvCxnSpPr>
        <p:spPr>
          <a:xfrm flipH="1" flipV="1">
            <a:off x="4055348" y="756892"/>
            <a:ext cx="7675100" cy="1"/>
          </a:xfrm>
          <a:prstGeom prst="line">
            <a:avLst/>
          </a:prstGeom>
          <a:ln w="69850" cmpd="thickThin">
            <a:solidFill>
              <a:srgbClr val="0A4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5CEF079-CD17-447D-A71F-A77500A83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96" y="1469061"/>
            <a:ext cx="9272765" cy="1959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108C31-D1A6-4108-9660-F7289DFEAA25}"/>
              </a:ext>
            </a:extLst>
          </p:cNvPr>
          <p:cNvSpPr txBox="1"/>
          <p:nvPr/>
        </p:nvSpPr>
        <p:spPr>
          <a:xfrm>
            <a:off x="6202522" y="1871352"/>
            <a:ext cx="460894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생성자와 판별자를 연결하는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gan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네트워크</a:t>
            </a:r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1C297AD-3A95-4006-B40F-7D5564213A3E}"/>
              </a:ext>
            </a:extLst>
          </p:cNvPr>
          <p:cNvCxnSpPr>
            <a:cxnSpLocks/>
          </p:cNvCxnSpPr>
          <p:nvPr/>
        </p:nvCxnSpPr>
        <p:spPr>
          <a:xfrm flipV="1">
            <a:off x="461818" y="1979218"/>
            <a:ext cx="5634182" cy="526685"/>
          </a:xfrm>
          <a:prstGeom prst="bentConnector3">
            <a:avLst>
              <a:gd name="adj1" fmla="val 15246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2DC4E9E1-2CA6-44D2-953A-E8DFFE69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58" y="3699545"/>
            <a:ext cx="238415" cy="243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F75DD85-F3D2-4162-A785-7FD69E19848E}"/>
              </a:ext>
            </a:extLst>
          </p:cNvPr>
          <p:cNvSpPr txBox="1"/>
          <p:nvPr/>
        </p:nvSpPr>
        <p:spPr>
          <a:xfrm>
            <a:off x="720113" y="3622488"/>
            <a:ext cx="10244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Gan</a:t>
            </a:r>
            <a:r>
              <a:rPr lang="ko-KR" altLang="en-US" dirty="0"/>
              <a:t>을 훈련하는 것은 </a:t>
            </a:r>
            <a:r>
              <a:rPr lang="en-US" altLang="ko-KR" dirty="0"/>
              <a:t>discriminator</a:t>
            </a:r>
            <a:r>
              <a:rPr lang="ko-KR" altLang="en-US" dirty="0"/>
              <a:t>가 가짜 이미지를 보았을 때 진짜라고 예측하도록 만들기 위해 </a:t>
            </a:r>
            <a:r>
              <a:rPr lang="en-US" altLang="ko-KR" dirty="0"/>
              <a:t>generator</a:t>
            </a:r>
            <a:r>
              <a:rPr lang="ko-KR" altLang="en-US" dirty="0"/>
              <a:t>의 가중치를 업데이트 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250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FABA67-3CC9-43F1-A658-FF34FD7BB5D4}"/>
              </a:ext>
            </a:extLst>
          </p:cNvPr>
          <p:cNvSpPr txBox="1"/>
          <p:nvPr/>
        </p:nvSpPr>
        <p:spPr>
          <a:xfrm>
            <a:off x="355296" y="743829"/>
            <a:ext cx="421164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8.5.6 DCGAN </a:t>
            </a:r>
            <a:r>
              <a:rPr lang="ko-KR" altLang="en-US" sz="2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훈련 방법</a:t>
            </a:r>
            <a:endParaRPr lang="en-US" altLang="ko-KR" sz="2800" i="1" dirty="0">
              <a:solidFill>
                <a:schemeClr val="bg1">
                  <a:lumMod val="8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A560B-E3AB-484D-8183-B59BE3A142DD}"/>
              </a:ext>
            </a:extLst>
          </p:cNvPr>
          <p:cNvSpPr txBox="1"/>
          <p:nvPr/>
        </p:nvSpPr>
        <p:spPr>
          <a:xfrm>
            <a:off x="355296" y="513534"/>
            <a:ext cx="398628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8.5.6 DCGAN </a:t>
            </a:r>
            <a:r>
              <a:rPr lang="ko-KR" altLang="en-US" sz="28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훈련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96FE9ED-B7D4-494F-A014-BDAA54888DD3}"/>
              </a:ext>
            </a:extLst>
          </p:cNvPr>
          <p:cNvCxnSpPr>
            <a:cxnSpLocks/>
          </p:cNvCxnSpPr>
          <p:nvPr/>
        </p:nvCxnSpPr>
        <p:spPr>
          <a:xfrm flipH="1" flipV="1">
            <a:off x="4341580" y="756892"/>
            <a:ext cx="7388868" cy="1"/>
          </a:xfrm>
          <a:prstGeom prst="line">
            <a:avLst/>
          </a:prstGeom>
          <a:ln w="69850" cmpd="thickThin">
            <a:solidFill>
              <a:srgbClr val="0A4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75687A9-73E5-446F-901E-20922B391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14" y="1267049"/>
            <a:ext cx="5579273" cy="5108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8D271C-6A33-4946-8C4C-8FCAA3547AC0}"/>
              </a:ext>
            </a:extLst>
          </p:cNvPr>
          <p:cNvSpPr txBox="1"/>
          <p:nvPr/>
        </p:nvSpPr>
        <p:spPr>
          <a:xfrm>
            <a:off x="5568026" y="2264696"/>
            <a:ext cx="6462160" cy="44298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1. </a:t>
            </a:r>
            <a:r>
              <a:rPr lang="ko-KR" altLang="en-US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잠재 공간에서 무작위로 포인트 뽑기</a:t>
            </a:r>
            <a:r>
              <a:rPr lang="en-US" altLang="ko-KR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ko-KR" altLang="en-US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랜덤 노이즈</a:t>
            </a:r>
            <a:r>
              <a:rPr lang="en-US" altLang="ko-KR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).</a:t>
            </a: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2. </a:t>
            </a:r>
            <a:r>
              <a:rPr lang="ko-KR" altLang="en-US" sz="13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이 랜덤 노이즈를 사용해 </a:t>
            </a:r>
            <a:r>
              <a:rPr lang="en-US" altLang="ko-KR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`generator`</a:t>
            </a:r>
            <a:r>
              <a:rPr lang="ko-KR" altLang="en-US" sz="13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에서 이미지 생성</a:t>
            </a:r>
            <a:endParaRPr lang="ko-KR" altLang="en-US" sz="13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3. </a:t>
            </a:r>
            <a:r>
              <a:rPr lang="ko-KR" altLang="en-US" sz="13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생성된 이미지와 진짜 이미지 섞기</a:t>
            </a:r>
            <a:endParaRPr lang="ko-KR" altLang="en-US" sz="13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4. </a:t>
            </a:r>
            <a:r>
              <a:rPr lang="ko-KR" altLang="en-US" sz="13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진짜와 가짜가 섞인 이미지와 이에 대응하는 타깃을 사용해 </a:t>
            </a:r>
            <a:r>
              <a:rPr lang="en-US" altLang="ko-KR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`discriminator`</a:t>
            </a:r>
            <a:r>
              <a:rPr lang="ko-KR" altLang="en-US" sz="13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를 </a:t>
            </a:r>
            <a:r>
              <a:rPr lang="ko-KR" altLang="en-US" sz="1300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훈련</a:t>
            </a:r>
            <a:endParaRPr lang="en-US" altLang="ko-KR" sz="1300" kern="0" dirty="0">
              <a:solidFill>
                <a:srgbClr val="000000"/>
              </a:solidFill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</a:t>
            </a:r>
            <a:r>
              <a:rPr lang="en-US" altLang="ko-KR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- </a:t>
            </a:r>
            <a:r>
              <a:rPr lang="ko-KR" altLang="en-US" sz="13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타깃은 </a:t>
            </a:r>
            <a:r>
              <a:rPr lang="ko-KR" altLang="en-US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“</a:t>
            </a:r>
            <a:r>
              <a:rPr lang="ko-KR" altLang="en-US" sz="13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진짜</a:t>
            </a:r>
            <a:r>
              <a:rPr lang="en-US" altLang="ko-KR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＂(</a:t>
            </a:r>
            <a:r>
              <a:rPr lang="ko-KR" altLang="en-US" sz="13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실제 이미지일 경우</a:t>
            </a:r>
            <a:r>
              <a:rPr lang="en-US" altLang="ko-KR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 </a:t>
            </a:r>
            <a:r>
              <a:rPr lang="ko-KR" altLang="en-US" sz="13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또는 </a:t>
            </a:r>
            <a:r>
              <a:rPr lang="ko-KR" altLang="en-US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“</a:t>
            </a:r>
            <a:r>
              <a:rPr lang="ko-KR" altLang="en-US" sz="13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가짜</a:t>
            </a:r>
            <a:r>
              <a:rPr lang="en-US" altLang="ko-KR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＂(</a:t>
            </a:r>
            <a:r>
              <a:rPr lang="ko-KR" altLang="en-US" sz="13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생성된 이미지일 경우</a:t>
            </a:r>
            <a:r>
              <a:rPr lang="en-US" altLang="ko-KR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</a:t>
            </a:r>
            <a:endParaRPr lang="ko-KR" altLang="en-US" sz="13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5. </a:t>
            </a:r>
            <a:r>
              <a:rPr lang="ko-KR" altLang="en-US" sz="13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잠재 공간에서 무작위로 새로운 포인트 뽑기</a:t>
            </a:r>
            <a:endParaRPr lang="ko-KR" altLang="en-US" sz="13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6. </a:t>
            </a:r>
            <a:r>
              <a:rPr lang="ko-KR" altLang="en-US" sz="13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이 랜덤 벡터를 사용해 </a:t>
            </a:r>
            <a:r>
              <a:rPr lang="en-US" altLang="ko-KR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`</a:t>
            </a:r>
            <a:r>
              <a:rPr lang="en-US" altLang="ko-KR" sz="13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gan</a:t>
            </a:r>
            <a:r>
              <a:rPr lang="en-US" altLang="ko-KR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`</a:t>
            </a:r>
            <a:r>
              <a:rPr lang="ko-KR" altLang="en-US" sz="13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을 훈련</a:t>
            </a:r>
            <a:endParaRPr lang="en-US" altLang="ko-KR" sz="1300" kern="0" spc="0" dirty="0">
              <a:solidFill>
                <a:srgbClr val="000000"/>
              </a:solidFill>
              <a:effectLst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 </a:t>
            </a:r>
            <a:r>
              <a:rPr lang="en-US" altLang="ko-KR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모든 타깃은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“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진짜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"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로 설정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.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  </a:t>
            </a:r>
            <a:r>
              <a:rPr lang="en-US" altLang="ko-KR" sz="11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판별자가 생성된 이미지를 모두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“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진짜 이미지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"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라고 예측하도록 생성자의 가중치를 업데이트 </a:t>
            </a:r>
            <a:endParaRPr lang="en-US" altLang="ko-KR" sz="1100" kern="0" spc="0" dirty="0">
              <a:solidFill>
                <a:srgbClr val="000000"/>
              </a:solidFill>
              <a:effectLst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     </a:t>
            </a:r>
            <a:r>
              <a:rPr lang="en-US" altLang="ko-KR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(`</a:t>
            </a:r>
            <a:r>
              <a:rPr lang="en-US" altLang="ko-KR" sz="13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gan</a:t>
            </a:r>
            <a:r>
              <a:rPr lang="en-US" altLang="ko-KR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` </a:t>
            </a:r>
            <a:r>
              <a:rPr lang="ko-KR" altLang="en-US" sz="13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안에서 판별자는 동결되기 때문에 생성자만 업데이트</a:t>
            </a:r>
            <a:r>
              <a:rPr lang="en-US" altLang="ko-KR" sz="13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</a:t>
            </a:r>
          </a:p>
          <a:p>
            <a:pPr marL="0" marR="0" indent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</a:t>
            </a:r>
            <a:r>
              <a:rPr lang="ko-KR" altLang="en-US" sz="13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결국 생성자는 판별자를 속이도록 훈련</a:t>
            </a:r>
            <a:endParaRPr lang="ko-KR" altLang="en-US" sz="13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35077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FABA67-3CC9-43F1-A658-FF34FD7BB5D4}"/>
              </a:ext>
            </a:extLst>
          </p:cNvPr>
          <p:cNvSpPr txBox="1"/>
          <p:nvPr/>
        </p:nvSpPr>
        <p:spPr>
          <a:xfrm>
            <a:off x="355296" y="743829"/>
            <a:ext cx="421164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8.5.7 </a:t>
            </a:r>
            <a:r>
              <a:rPr lang="ko-KR" altLang="en-US" sz="2800" i="1" dirty="0">
                <a:solidFill>
                  <a:schemeClr val="bg1">
                    <a:lumMod val="8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정리</a:t>
            </a:r>
            <a:endParaRPr lang="en-US" altLang="ko-KR" sz="2800" i="1" dirty="0">
              <a:solidFill>
                <a:schemeClr val="bg1">
                  <a:lumMod val="8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A560B-E3AB-484D-8183-B59BE3A142DD}"/>
              </a:ext>
            </a:extLst>
          </p:cNvPr>
          <p:cNvSpPr txBox="1"/>
          <p:nvPr/>
        </p:nvSpPr>
        <p:spPr>
          <a:xfrm>
            <a:off x="355296" y="513534"/>
            <a:ext cx="177805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8.5.7 </a:t>
            </a:r>
            <a:r>
              <a:rPr lang="ko-KR" altLang="en-US" sz="2800" i="1" dirty="0">
                <a:solidFill>
                  <a:srgbClr val="0A45C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정리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96FE9ED-B7D4-494F-A014-BDAA54888DD3}"/>
              </a:ext>
            </a:extLst>
          </p:cNvPr>
          <p:cNvCxnSpPr>
            <a:cxnSpLocks/>
          </p:cNvCxnSpPr>
          <p:nvPr/>
        </p:nvCxnSpPr>
        <p:spPr>
          <a:xfrm flipH="1" flipV="1">
            <a:off x="2214694" y="756892"/>
            <a:ext cx="9515754" cy="1"/>
          </a:xfrm>
          <a:prstGeom prst="line">
            <a:avLst/>
          </a:prstGeom>
          <a:ln w="69850" cmpd="thickThin">
            <a:solidFill>
              <a:srgbClr val="0A4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FA2199-C479-4C72-9B27-8B75EAA71539}"/>
              </a:ext>
            </a:extLst>
          </p:cNvPr>
          <p:cNvSpPr txBox="1"/>
          <p:nvPr/>
        </p:nvSpPr>
        <p:spPr>
          <a:xfrm>
            <a:off x="555810" y="1401518"/>
            <a:ext cx="10596283" cy="1502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1. GAN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은 생성자 네트워크와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판별자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 네트워크가 연결되어 구성된다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 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2. GAN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은 훈련하기 어렵다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 </a:t>
            </a:r>
            <a:endParaRPr lang="ko-KR" altLang="en-US" sz="20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3.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GAN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은 매우 실제 같은 이미지를 만들 수 있다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00990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5C7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/>
        </p:nvSpPr>
        <p:spPr>
          <a:xfrm>
            <a:off x="7139355" y="2853801"/>
            <a:ext cx="480131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72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감사합니다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34" name="Google Shape;234;p28"/>
          <p:cNvCxnSpPr/>
          <p:nvPr/>
        </p:nvCxnSpPr>
        <p:spPr>
          <a:xfrm rot="10800000">
            <a:off x="7139355" y="4016340"/>
            <a:ext cx="4682506" cy="0"/>
          </a:xfrm>
          <a:prstGeom prst="straightConnector1">
            <a:avLst/>
          </a:prstGeom>
          <a:noFill/>
          <a:ln w="69850" cap="flat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5" name="Google Shape;235;p28"/>
          <p:cNvCxnSpPr/>
          <p:nvPr/>
        </p:nvCxnSpPr>
        <p:spPr>
          <a:xfrm rot="10800000">
            <a:off x="7491046" y="2843978"/>
            <a:ext cx="4555028" cy="0"/>
          </a:xfrm>
          <a:prstGeom prst="straightConnector1">
            <a:avLst/>
          </a:prstGeom>
          <a:noFill/>
          <a:ln w="69850" cap="flat" cmpd="thickThin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33615"/>
          </a:xfrm>
        </p:spPr>
        <p:txBody>
          <a:bodyPr>
            <a:normAutofit/>
          </a:bodyPr>
          <a:lstStyle/>
          <a:p>
            <a:r>
              <a:rPr lang="en-US" altLang="ko-KR" sz="1200" dirty="0"/>
              <a:t>7.1 Sequential </a:t>
            </a:r>
            <a:r>
              <a:rPr lang="ko-KR" altLang="en-US" sz="1200" dirty="0"/>
              <a:t>모델을 넘어서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케라스의</a:t>
            </a:r>
            <a:r>
              <a:rPr lang="ko-KR" altLang="en-US" sz="1200" dirty="0"/>
              <a:t> 함수형 </a:t>
            </a:r>
            <a:r>
              <a:rPr lang="en-US" altLang="ko-KR" sz="1200" dirty="0"/>
              <a:t>API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838200" y="749540"/>
            <a:ext cx="10515600" cy="54480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500" dirty="0" err="1">
                <a:solidFill>
                  <a:srgbClr val="00B0F0"/>
                </a:solidFill>
              </a:rPr>
              <a:t>인셉션</a:t>
            </a:r>
            <a:r>
              <a:rPr lang="ko-KR" altLang="en-US" sz="2500" dirty="0">
                <a:solidFill>
                  <a:srgbClr val="00B0F0"/>
                </a:solidFill>
              </a:rPr>
              <a:t> 모듈</a:t>
            </a:r>
            <a:endParaRPr lang="en-US" altLang="ko-KR" sz="25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ko-KR" altLang="en-US" sz="2000" dirty="0" err="1"/>
              <a:t>합성곱</a:t>
            </a:r>
            <a:r>
              <a:rPr lang="ko-KR" altLang="en-US" sz="2000" dirty="0"/>
              <a:t> 신경망에서 인기있는 네트워크 구조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2000" dirty="0"/>
              <a:t>나란히 분리된 가지를 따라 모듈을 쌓아 독립된 작은 네트워크처럼 구성하고 </a:t>
            </a:r>
            <a:r>
              <a:rPr lang="en-US" altLang="ko-KR" sz="2000" dirty="0"/>
              <a:t>1X1</a:t>
            </a:r>
            <a:r>
              <a:rPr lang="ko-KR" altLang="en-US" sz="2000" dirty="0" err="1"/>
              <a:t>합성곱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 err="1"/>
              <a:t>으로</a:t>
            </a:r>
            <a:r>
              <a:rPr lang="ko-KR" altLang="en-US" sz="2000" dirty="0"/>
              <a:t> 시작해서 </a:t>
            </a:r>
            <a:r>
              <a:rPr lang="en-US" altLang="ko-KR" sz="2000" dirty="0"/>
              <a:t>3X3</a:t>
            </a:r>
            <a:r>
              <a:rPr lang="ko-KR" altLang="en-US" sz="2000" dirty="0" err="1"/>
              <a:t>합성곱이</a:t>
            </a:r>
            <a:r>
              <a:rPr lang="ko-KR" altLang="en-US" sz="2000" dirty="0"/>
              <a:t> 뒤따르고 마지막에 </a:t>
            </a:r>
            <a:r>
              <a:rPr lang="ko-KR" altLang="en-US" sz="2000" dirty="0" err="1"/>
              <a:t>전체출력</a:t>
            </a:r>
            <a:r>
              <a:rPr lang="ko-KR" altLang="en-US" sz="2000" dirty="0"/>
              <a:t> 특성이 합쳐진다</a:t>
            </a:r>
            <a:r>
              <a:rPr lang="en-US" altLang="ko-KR" sz="2000" dirty="0"/>
              <a:t>. </a:t>
            </a:r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ko-KR" altLang="en-US" sz="2000" dirty="0"/>
              <a:t>이러한 구성은 네트워크가 따로따로 공간 특성과 채널 방향의 특성을 학습하도록 돕는다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한꺼번에 학습하는 것보다 효과가 더 높음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500" dirty="0" err="1">
                <a:solidFill>
                  <a:srgbClr val="00B0F0"/>
                </a:solidFill>
              </a:rPr>
              <a:t>잔차</a:t>
            </a:r>
            <a:r>
              <a:rPr lang="ko-KR" altLang="en-US" sz="2500" dirty="0">
                <a:solidFill>
                  <a:srgbClr val="00B0F0"/>
                </a:solidFill>
              </a:rPr>
              <a:t> 연결</a:t>
            </a:r>
            <a:endParaRPr lang="en-US" altLang="ko-KR" sz="25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ko-KR" altLang="en-US" sz="2000" dirty="0"/>
              <a:t>그래프 형태의 네트워크 컴포넌트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10</a:t>
            </a:r>
            <a:r>
              <a:rPr lang="ko-KR" altLang="en-US" sz="2000" dirty="0"/>
              <a:t>개 층 이상을 가진 모델에 </a:t>
            </a:r>
            <a:r>
              <a:rPr lang="ko-KR" altLang="en-US" sz="2000" dirty="0" err="1"/>
              <a:t>잔차연결을</a:t>
            </a:r>
            <a:r>
              <a:rPr lang="ko-KR" altLang="en-US" sz="2000" dirty="0"/>
              <a:t> 추가하면 </a:t>
            </a:r>
            <a:r>
              <a:rPr lang="ko-KR" altLang="en-US" sz="2000" dirty="0" err="1"/>
              <a:t>그래디언트</a:t>
            </a:r>
            <a:r>
              <a:rPr lang="ko-KR" altLang="en-US" sz="2000" dirty="0"/>
              <a:t> 소실과 표현 </a:t>
            </a:r>
            <a:r>
              <a:rPr lang="ko-KR" altLang="en-US" sz="2000" dirty="0" err="1"/>
              <a:t>병목해결하는데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 err="1"/>
              <a:t>도움이된다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04405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9480" y="24276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7.2 </a:t>
            </a:r>
            <a:r>
              <a:rPr lang="ko-KR" altLang="en-US" sz="4000" dirty="0" err="1"/>
              <a:t>케라스</a:t>
            </a:r>
            <a:r>
              <a:rPr lang="en-US" altLang="ko-KR" sz="4000" dirty="0"/>
              <a:t> </a:t>
            </a:r>
            <a:r>
              <a:rPr lang="ko-KR" altLang="en-US" sz="4000" dirty="0" err="1"/>
              <a:t>콜백과</a:t>
            </a:r>
            <a:r>
              <a:rPr lang="ko-KR" altLang="en-US" sz="4000" dirty="0"/>
              <a:t> </a:t>
            </a:r>
            <a:r>
              <a:rPr lang="ko-KR" altLang="en-US" sz="4000" dirty="0" err="1"/>
              <a:t>텐서보드를</a:t>
            </a:r>
            <a:r>
              <a:rPr lang="ko-KR" altLang="en-US" sz="4000" dirty="0"/>
              <a:t> 사용한</a:t>
            </a:r>
            <a:br>
              <a:rPr lang="en-US" altLang="ko-KR" sz="4000" dirty="0"/>
            </a:br>
            <a:r>
              <a:rPr lang="ko-KR" altLang="en-US" sz="4000" dirty="0" err="1"/>
              <a:t>딥러닝</a:t>
            </a:r>
            <a:r>
              <a:rPr lang="ko-KR" altLang="en-US" sz="4000" dirty="0"/>
              <a:t> 모델 검사와 모니터링</a:t>
            </a:r>
          </a:p>
        </p:txBody>
      </p:sp>
    </p:spTree>
    <p:extLst>
      <p:ext uri="{BB962C8B-B14F-4D97-AF65-F5344CB8AC3E}">
        <p14:creationId xmlns:p14="http://schemas.microsoft.com/office/powerpoint/2010/main" val="2195274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4955"/>
          </a:xfrm>
        </p:spPr>
        <p:txBody>
          <a:bodyPr>
            <a:normAutofit/>
          </a:bodyPr>
          <a:lstStyle/>
          <a:p>
            <a:r>
              <a:rPr lang="en-US" altLang="ko-KR" sz="1200" dirty="0"/>
              <a:t>7.2 </a:t>
            </a:r>
            <a:r>
              <a:rPr lang="ko-KR" altLang="en-US" sz="1200" dirty="0" err="1"/>
              <a:t>케라스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콜백과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텐서보드를</a:t>
            </a:r>
            <a:r>
              <a:rPr lang="ko-KR" altLang="en-US" sz="1200" dirty="0"/>
              <a:t> 사용한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딥러닝</a:t>
            </a:r>
            <a:r>
              <a:rPr lang="ko-KR" altLang="en-US" sz="1200" dirty="0"/>
              <a:t> 모델 검사와 모니터링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838200" y="840104"/>
            <a:ext cx="10515600" cy="580453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500" dirty="0" err="1">
                <a:solidFill>
                  <a:srgbClr val="00B0F0"/>
                </a:solidFill>
              </a:rPr>
              <a:t>콜백을</a:t>
            </a:r>
            <a:r>
              <a:rPr lang="ko-KR" altLang="en-US" sz="2500" dirty="0">
                <a:solidFill>
                  <a:srgbClr val="00B0F0"/>
                </a:solidFill>
              </a:rPr>
              <a:t> 사용하여 모델의 훈련 과정 제어</a:t>
            </a:r>
            <a:endParaRPr lang="en-US" altLang="ko-KR" sz="2500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altLang="ko-KR" sz="9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ko-KR" altLang="en-US" sz="2000" dirty="0"/>
              <a:t>모델을 훈련할 때 문제가 발생하는 지점에서 모델의 상태와 성능에 대한 모든 정보에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접근하고 훈련 중지</a:t>
            </a:r>
            <a:r>
              <a:rPr lang="en-US" altLang="ko-KR" sz="2000" dirty="0"/>
              <a:t>, </a:t>
            </a:r>
            <a:r>
              <a:rPr lang="ko-KR" altLang="en-US" sz="2000" dirty="0"/>
              <a:t>모델 저장</a:t>
            </a:r>
            <a:r>
              <a:rPr lang="en-US" altLang="ko-KR" sz="2000" dirty="0"/>
              <a:t>, </a:t>
            </a:r>
            <a:r>
              <a:rPr lang="ko-KR" altLang="en-US" sz="2000" dirty="0"/>
              <a:t>가중치 적재 또는 모델 상태 변경 등을 처리하기 위해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 err="1"/>
              <a:t>콜백을</a:t>
            </a:r>
            <a:r>
              <a:rPr lang="ko-KR" altLang="en-US" sz="2000" dirty="0"/>
              <a:t> 사용한다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1200" dirty="0" err="1"/>
              <a:t>콜백을</a:t>
            </a:r>
            <a:r>
              <a:rPr lang="ko-KR" altLang="en-US" sz="1200" dirty="0"/>
              <a:t> 대표적으로 사용하는 사례들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500" dirty="0"/>
              <a:t>모델 체크포인트 저장 </a:t>
            </a: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조기 종료</a:t>
            </a: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훈련하는 동안 </a:t>
            </a:r>
            <a:r>
              <a:rPr lang="ko-KR" altLang="en-US" sz="1500" dirty="0" err="1"/>
              <a:t>하이퍼파라미터</a:t>
            </a:r>
            <a:r>
              <a:rPr lang="ko-KR" altLang="en-US" sz="1500" dirty="0"/>
              <a:t> 값을 </a:t>
            </a:r>
            <a:r>
              <a:rPr lang="ko-KR" altLang="en-US" sz="1500" dirty="0" err="1"/>
              <a:t>독적으로</a:t>
            </a:r>
            <a:r>
              <a:rPr lang="ko-KR" altLang="en-US" sz="1500" dirty="0"/>
              <a:t> 조정</a:t>
            </a: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훈련과 검증 지표를 로그에 기록하거나 모델이 학습한 표현이 업데이트될 때마다</a:t>
            </a:r>
            <a:r>
              <a:rPr lang="en-US" altLang="ko-KR" sz="1500" dirty="0"/>
              <a:t> </a:t>
            </a:r>
            <a:r>
              <a:rPr lang="ko-KR" altLang="en-US" sz="1500" dirty="0"/>
              <a:t>시각화</a:t>
            </a:r>
            <a:endParaRPr lang="en-US" altLang="ko-KR" sz="15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66678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74955"/>
          </a:xfrm>
        </p:spPr>
        <p:txBody>
          <a:bodyPr>
            <a:normAutofit/>
          </a:bodyPr>
          <a:lstStyle/>
          <a:p>
            <a:r>
              <a:rPr lang="en-US" altLang="ko-KR" sz="1200" dirty="0"/>
              <a:t>7.2 </a:t>
            </a:r>
            <a:r>
              <a:rPr lang="ko-KR" altLang="en-US" sz="1200" dirty="0" err="1"/>
              <a:t>케라스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콜백과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텐서보드를</a:t>
            </a:r>
            <a:r>
              <a:rPr lang="ko-KR" altLang="en-US" sz="1200" dirty="0"/>
              <a:t> 사용한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딥러닝</a:t>
            </a:r>
            <a:r>
              <a:rPr lang="ko-KR" altLang="en-US" sz="1200" dirty="0"/>
              <a:t> 모델 검사와 모니터링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838200" y="840104"/>
            <a:ext cx="10515600" cy="580453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en-US" altLang="ko-KR" sz="2500" dirty="0" err="1">
                <a:solidFill>
                  <a:srgbClr val="00B0F0"/>
                </a:solidFill>
              </a:rPr>
              <a:t>ModelCheckpoint</a:t>
            </a:r>
            <a:r>
              <a:rPr lang="en-US" altLang="ko-KR" sz="2500" dirty="0">
                <a:solidFill>
                  <a:srgbClr val="00B0F0"/>
                </a:solidFill>
              </a:rPr>
              <a:t>,</a:t>
            </a:r>
            <a:r>
              <a:rPr lang="ko-KR" altLang="en-US" sz="2500" dirty="0">
                <a:solidFill>
                  <a:srgbClr val="00B0F0"/>
                </a:solidFill>
              </a:rPr>
              <a:t> </a:t>
            </a:r>
            <a:r>
              <a:rPr lang="en-US" altLang="ko-KR" sz="2500" dirty="0" err="1">
                <a:solidFill>
                  <a:srgbClr val="00B0F0"/>
                </a:solidFill>
              </a:rPr>
              <a:t>EarlyStopping</a:t>
            </a:r>
            <a:r>
              <a:rPr lang="en-US" altLang="ko-KR" sz="2500" dirty="0">
                <a:solidFill>
                  <a:srgbClr val="00B0F0"/>
                </a:solidFill>
              </a:rPr>
              <a:t> </a:t>
            </a:r>
            <a:r>
              <a:rPr lang="ko-KR" altLang="en-US" sz="2500" dirty="0" err="1">
                <a:solidFill>
                  <a:srgbClr val="00B0F0"/>
                </a:solidFill>
              </a:rPr>
              <a:t>콜백</a:t>
            </a:r>
            <a:endParaRPr lang="en-US" altLang="ko-KR" sz="25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ko-KR" sz="2000" dirty="0" err="1"/>
              <a:t>EarlyStopping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콜백을</a:t>
            </a:r>
            <a:r>
              <a:rPr lang="ko-KR" altLang="en-US" sz="2000" dirty="0"/>
              <a:t> 사용하면 정해진 </a:t>
            </a:r>
            <a:r>
              <a:rPr lang="ko-KR" altLang="en-US" sz="2000" dirty="0" err="1"/>
              <a:t>에포크</a:t>
            </a:r>
            <a:r>
              <a:rPr lang="ko-KR" altLang="en-US" sz="2000" dirty="0"/>
              <a:t> 동안 모니터링되는 지표가 향상되지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않을 때 훈련을 중지 시킨다</a:t>
            </a:r>
            <a:r>
              <a:rPr lang="en-US" altLang="ko-KR" sz="2000" dirty="0"/>
              <a:t>. </a:t>
            </a:r>
            <a:r>
              <a:rPr lang="ko-KR" altLang="en-US" sz="2000" dirty="0"/>
              <a:t>따라서 </a:t>
            </a:r>
            <a:r>
              <a:rPr lang="ko-KR" altLang="en-US" sz="2000" dirty="0" err="1"/>
              <a:t>에포크</a:t>
            </a:r>
            <a:r>
              <a:rPr lang="ko-KR" altLang="en-US" sz="2000" dirty="0"/>
              <a:t> 횟수를 따로 </a:t>
            </a:r>
            <a:r>
              <a:rPr lang="ko-KR" altLang="en-US" sz="2000" dirty="0" err="1"/>
              <a:t>제한할것</a:t>
            </a:r>
            <a:r>
              <a:rPr lang="ko-KR" altLang="en-US" sz="2000" dirty="0"/>
              <a:t> 없이 마지막에 다다랐을 </a:t>
            </a:r>
            <a:r>
              <a:rPr lang="ko-KR" altLang="en-US" sz="2000" dirty="0" err="1"/>
              <a:t>떄</a:t>
            </a:r>
            <a:r>
              <a:rPr lang="en-US" altLang="ko-KR" sz="2000" dirty="0"/>
              <a:t> </a:t>
            </a:r>
            <a:r>
              <a:rPr lang="ko-KR" altLang="en-US" sz="2000" dirty="0"/>
              <a:t>최고 성능을 달성한 모델이 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1500" dirty="0"/>
              <a:t>Import </a:t>
            </a:r>
            <a:r>
              <a:rPr lang="en-US" altLang="ko-KR" sz="1500" dirty="0" err="1"/>
              <a:t>keras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 err="1"/>
              <a:t>Callbacks_list</a:t>
            </a:r>
            <a:r>
              <a:rPr lang="en-US" altLang="ko-KR" sz="1500" dirty="0"/>
              <a:t> = [</a:t>
            </a:r>
          </a:p>
          <a:p>
            <a:pPr marL="0" indent="0">
              <a:buNone/>
            </a:pPr>
            <a:r>
              <a:rPr lang="en-US" altLang="ko-KR" sz="1500" dirty="0"/>
              <a:t>	</a:t>
            </a:r>
            <a:r>
              <a:rPr lang="en-US" altLang="ko-KR" sz="1500" dirty="0" err="1"/>
              <a:t>keras.callbacks.EarlyStopping</a:t>
            </a:r>
            <a:r>
              <a:rPr lang="en-US" altLang="ko-KR" sz="1500" dirty="0"/>
              <a:t>(                        #</a:t>
            </a:r>
            <a:r>
              <a:rPr lang="ko-KR" altLang="en-US" sz="1500" dirty="0"/>
              <a:t>성능 향상이 멈추면 </a:t>
            </a:r>
            <a:r>
              <a:rPr lang="ko-KR" altLang="en-US" sz="1500" dirty="0" err="1"/>
              <a:t>훈련중지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/>
              <a:t>	      monitor = ‘</a:t>
            </a:r>
            <a:r>
              <a:rPr lang="en-US" altLang="ko-KR" sz="1500" dirty="0" err="1"/>
              <a:t>val_acc</a:t>
            </a:r>
            <a:r>
              <a:rPr lang="en-US" altLang="ko-KR" sz="1500" dirty="0"/>
              <a:t>’ ,                                   #</a:t>
            </a:r>
            <a:r>
              <a:rPr lang="ko-KR" altLang="en-US" sz="1500" dirty="0"/>
              <a:t>모델의 검증 정확도를 모니터링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/>
              <a:t>	      patience = 1,                                                  #2</a:t>
            </a:r>
            <a:r>
              <a:rPr lang="ko-KR" altLang="en-US" sz="1500" dirty="0" err="1"/>
              <a:t>에포크동안</a:t>
            </a:r>
            <a:r>
              <a:rPr lang="ko-KR" altLang="en-US" sz="1500" dirty="0"/>
              <a:t> 정확도가 향상되지않으면 중지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/>
              <a:t>	),</a:t>
            </a:r>
          </a:p>
          <a:p>
            <a:pPr marL="0" indent="0">
              <a:buNone/>
            </a:pPr>
            <a:r>
              <a:rPr lang="en-US" altLang="ko-KR" sz="1500" dirty="0"/>
              <a:t>	</a:t>
            </a:r>
            <a:r>
              <a:rPr lang="en-US" altLang="ko-KR" sz="1500" dirty="0" err="1"/>
              <a:t>keras.callbacks.ModelCheckpoint</a:t>
            </a:r>
            <a:r>
              <a:rPr lang="en-US" altLang="ko-KR" sz="1500" dirty="0"/>
              <a:t>(                  #</a:t>
            </a:r>
            <a:r>
              <a:rPr lang="ko-KR" altLang="en-US" sz="1500" dirty="0" err="1"/>
              <a:t>에포크마다</a:t>
            </a:r>
            <a:r>
              <a:rPr lang="ko-KR" altLang="en-US" sz="1500" dirty="0"/>
              <a:t> 현재 가중치를 저장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/>
              <a:t>	      </a:t>
            </a:r>
            <a:r>
              <a:rPr lang="en-US" altLang="ko-KR" sz="1500" dirty="0" err="1"/>
              <a:t>filepath</a:t>
            </a:r>
            <a:r>
              <a:rPr lang="en-US" altLang="ko-KR" sz="1500" dirty="0"/>
              <a:t> = ‘model.h5’ , 		   #</a:t>
            </a:r>
            <a:r>
              <a:rPr lang="ko-KR" altLang="en-US" sz="1500" dirty="0"/>
              <a:t>모델 파일 경로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/>
              <a:t>	      monitor = ‘</a:t>
            </a:r>
            <a:r>
              <a:rPr lang="en-US" altLang="ko-KR" sz="1500" dirty="0" err="1"/>
              <a:t>val_loss</a:t>
            </a:r>
            <a:r>
              <a:rPr lang="en-US" altLang="ko-KR" sz="1500" dirty="0"/>
              <a:t>’ ,                                  #</a:t>
            </a:r>
            <a:r>
              <a:rPr lang="en-US" altLang="ko-KR" sz="1500" dirty="0" err="1"/>
              <a:t>val_loss</a:t>
            </a:r>
            <a:r>
              <a:rPr lang="ko-KR" altLang="en-US" sz="1500" dirty="0"/>
              <a:t>가 좋아지지 않으면 파일을 덮어쓰지 않음</a:t>
            </a:r>
            <a:r>
              <a:rPr lang="en-US" altLang="ko-KR" sz="1500" dirty="0"/>
              <a:t>,</a:t>
            </a:r>
          </a:p>
          <a:p>
            <a:pPr marL="0" indent="0">
              <a:buNone/>
            </a:pPr>
            <a:r>
              <a:rPr lang="en-US" altLang="ko-KR" sz="1500" dirty="0"/>
              <a:t>	      </a:t>
            </a:r>
            <a:r>
              <a:rPr lang="en-US" altLang="ko-KR" sz="1500" dirty="0" err="1"/>
              <a:t>save_best_only</a:t>
            </a:r>
            <a:r>
              <a:rPr lang="en-US" altLang="ko-KR" sz="1500" dirty="0"/>
              <a:t> = TRUE ,		      </a:t>
            </a:r>
            <a:r>
              <a:rPr lang="ko-KR" altLang="en-US" sz="1500" dirty="0" err="1"/>
              <a:t>훈련하는동안</a:t>
            </a:r>
            <a:r>
              <a:rPr lang="ko-KR" altLang="en-US" sz="1500" dirty="0"/>
              <a:t> 가장 좋은 모델이 </a:t>
            </a:r>
            <a:r>
              <a:rPr lang="ko-KR" altLang="en-US" sz="1500" dirty="0" err="1"/>
              <a:t>저장이됨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/>
              <a:t>	)</a:t>
            </a:r>
          </a:p>
          <a:p>
            <a:pPr marL="0" indent="0">
              <a:buNone/>
            </a:pPr>
            <a:r>
              <a:rPr lang="en-US" altLang="ko-KR" sz="2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53977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3154</Words>
  <Application>Microsoft Office PowerPoint</Application>
  <PresentationFormat>와이드스크린</PresentationFormat>
  <Paragraphs>530</Paragraphs>
  <Slides>56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56</vt:i4>
      </vt:variant>
    </vt:vector>
  </HeadingPairs>
  <TitlesOfParts>
    <vt:vector size="72" baseType="lpstr">
      <vt:lpstr>-apple-system</vt:lpstr>
      <vt:lpstr>Ultra</vt:lpstr>
      <vt:lpstr>나눔바른고딕 UltraLight</vt:lpstr>
      <vt:lpstr>Malgun Gothic</vt:lpstr>
      <vt:lpstr>Malgun Gothic</vt:lpstr>
      <vt:lpstr>맑은고딕</vt:lpstr>
      <vt:lpstr>타이포_쌍문동 B</vt:lpstr>
      <vt:lpstr>함초롬바탕</vt:lpstr>
      <vt:lpstr>Arial</vt:lpstr>
      <vt:lpstr>Bauhaus 93</vt:lpstr>
      <vt:lpstr>Tw Cen MT</vt:lpstr>
      <vt:lpstr>Wingdings</vt:lpstr>
      <vt:lpstr>Wingdings 3</vt:lpstr>
      <vt:lpstr>Office 테마</vt:lpstr>
      <vt:lpstr>1_Office 테마</vt:lpstr>
      <vt:lpstr>물방울</vt:lpstr>
      <vt:lpstr>7장 </vt:lpstr>
      <vt:lpstr>PowerPoint 프레젠테이션</vt:lpstr>
      <vt:lpstr>7.1 Sequential 모델을 넘어서 : 케라스의 함수형 API</vt:lpstr>
      <vt:lpstr>7.1 Sequential 모델을 넘어서 : 케라스의 함수형 API</vt:lpstr>
      <vt:lpstr>7.1 Sequential 모델을 넘어서 : 케라스의 함수형 API</vt:lpstr>
      <vt:lpstr>7.1 Sequential 모델을 넘어서 : 케라스의 함수형 API</vt:lpstr>
      <vt:lpstr>7.2 케라스 콜백과 텐서보드를 사용한 딥러닝 모델 검사와 모니터링</vt:lpstr>
      <vt:lpstr>7.2 케라스 콜백과 텐서보드를 사용한 딥러닝 모델 검사와 모니터링</vt:lpstr>
      <vt:lpstr>7.2 케라스 콜백과 텐서보드를 사용한 딥러닝 모델 검사와 모니터링</vt:lpstr>
      <vt:lpstr>7.2 케라스 콜백과 텐서보드를 사용한 딥러닝 모델 검사와 모니터링</vt:lpstr>
      <vt:lpstr>7.2 케라스 콜백과 텐서보드를 사용한 딥러닝 모델 검사와 모니터링</vt:lpstr>
      <vt:lpstr>7.3 모델의 성능을 최대로      끌어올리기</vt:lpstr>
      <vt:lpstr>7.3.1 고급 구조 패턴</vt:lpstr>
      <vt:lpstr>배치 정규화 (batch normalization)</vt:lpstr>
      <vt:lpstr>깊이별 분리 합성곱 (depthwise separable convolution)</vt:lpstr>
      <vt:lpstr>7.3.2 하이퍼파라미터 최적화</vt:lpstr>
      <vt:lpstr>하이퍼파라미터 (hyperparameter)</vt:lpstr>
      <vt:lpstr>하이퍼파라미터 최적화 과정</vt:lpstr>
      <vt:lpstr>7.3.3 모델 앙상블 (model ensemble)</vt:lpstr>
      <vt:lpstr>앙상블의 핵심 : 분류기의 다양성</vt:lpstr>
      <vt:lpstr>분류기 예측을 합치는 방법들</vt:lpstr>
      <vt:lpstr>7장 내용 요약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Stephen Brown</dc:creator>
  <cp:lastModifiedBy>Stephen Brown</cp:lastModifiedBy>
  <cp:revision>13</cp:revision>
  <dcterms:created xsi:type="dcterms:W3CDTF">2021-01-07T07:51:54Z</dcterms:created>
  <dcterms:modified xsi:type="dcterms:W3CDTF">2021-01-07T11:00:11Z</dcterms:modified>
</cp:coreProperties>
</file>